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  <Override PartName="/ppt/charts/colors2.xml" ContentType="application/vnd.ms-office.chartcolorstyle+xml"/>
  <Override PartName="/ppt/charts/style2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70"/>
  </p:notesMasterIdLst>
  <p:sldIdLst>
    <p:sldId id="345" r:id="rId2"/>
    <p:sldId id="429" r:id="rId3"/>
    <p:sldId id="430" r:id="rId4"/>
    <p:sldId id="431" r:id="rId5"/>
    <p:sldId id="432" r:id="rId6"/>
    <p:sldId id="327" r:id="rId7"/>
    <p:sldId id="413" r:id="rId8"/>
    <p:sldId id="415" r:id="rId9"/>
    <p:sldId id="428" r:id="rId10"/>
    <p:sldId id="419" r:id="rId11"/>
    <p:sldId id="406" r:id="rId12"/>
    <p:sldId id="295" r:id="rId13"/>
    <p:sldId id="296" r:id="rId14"/>
    <p:sldId id="408" r:id="rId15"/>
    <p:sldId id="297" r:id="rId16"/>
    <p:sldId id="423" r:id="rId17"/>
    <p:sldId id="301" r:id="rId18"/>
    <p:sldId id="302" r:id="rId19"/>
    <p:sldId id="303" r:id="rId20"/>
    <p:sldId id="270" r:id="rId21"/>
    <p:sldId id="306" r:id="rId22"/>
    <p:sldId id="304" r:id="rId23"/>
    <p:sldId id="307" r:id="rId24"/>
    <p:sldId id="305" r:id="rId25"/>
    <p:sldId id="308" r:id="rId26"/>
    <p:sldId id="348" r:id="rId27"/>
    <p:sldId id="424" r:id="rId28"/>
    <p:sldId id="368" r:id="rId29"/>
    <p:sldId id="370" r:id="rId30"/>
    <p:sldId id="371" r:id="rId31"/>
    <p:sldId id="372" r:id="rId32"/>
    <p:sldId id="374" r:id="rId33"/>
    <p:sldId id="376" r:id="rId34"/>
    <p:sldId id="379" r:id="rId35"/>
    <p:sldId id="377" r:id="rId36"/>
    <p:sldId id="380" r:id="rId37"/>
    <p:sldId id="384" r:id="rId38"/>
    <p:sldId id="383" r:id="rId39"/>
    <p:sldId id="410" r:id="rId40"/>
    <p:sldId id="425" r:id="rId41"/>
    <p:sldId id="422" r:id="rId42"/>
    <p:sldId id="360" r:id="rId43"/>
    <p:sldId id="361" r:id="rId44"/>
    <p:sldId id="352" r:id="rId45"/>
    <p:sldId id="353" r:id="rId46"/>
    <p:sldId id="354" r:id="rId47"/>
    <p:sldId id="355" r:id="rId48"/>
    <p:sldId id="356" r:id="rId49"/>
    <p:sldId id="357" r:id="rId50"/>
    <p:sldId id="359" r:id="rId51"/>
    <p:sldId id="426" r:id="rId52"/>
    <p:sldId id="395" r:id="rId53"/>
    <p:sldId id="386" r:id="rId54"/>
    <p:sldId id="388" r:id="rId55"/>
    <p:sldId id="389" r:id="rId56"/>
    <p:sldId id="397" r:id="rId57"/>
    <p:sldId id="404" r:id="rId58"/>
    <p:sldId id="405" r:id="rId59"/>
    <p:sldId id="403" r:id="rId60"/>
    <p:sldId id="401" r:id="rId61"/>
    <p:sldId id="427" r:id="rId62"/>
    <p:sldId id="400" r:id="rId63"/>
    <p:sldId id="409" r:id="rId64"/>
    <p:sldId id="337" r:id="rId65"/>
    <p:sldId id="338" r:id="rId66"/>
    <p:sldId id="399" r:id="rId67"/>
    <p:sldId id="339" r:id="rId68"/>
    <p:sldId id="340" r:id="rId6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00"/>
    <a:srgbClr val="DC52CC"/>
    <a:srgbClr val="6666FF"/>
    <a:srgbClr val="B7E6FB"/>
    <a:srgbClr val="1912AE"/>
    <a:srgbClr val="3961DF"/>
    <a:srgbClr val="4548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415" autoAdjust="0"/>
  </p:normalViewPr>
  <p:slideViewPr>
    <p:cSldViewPr>
      <p:cViewPr varScale="1">
        <p:scale>
          <a:sx n="90" d="100"/>
          <a:sy n="90" d="100"/>
        </p:scale>
        <p:origin x="-224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sz="1800" b="1"/>
              <a:t>全球</a:t>
            </a:r>
            <a:r>
              <a:rPr lang="en-US" sz="1800" b="1"/>
              <a:t>OS</a:t>
            </a:r>
            <a:r>
              <a:rPr lang="zh-CN" sz="1800" b="1"/>
              <a:t>市场占有率</a:t>
            </a:r>
          </a:p>
        </c:rich>
      </c:tx>
      <c:layout>
        <c:manualLayout>
          <c:xMode val="edge"/>
          <c:yMode val="edge"/>
          <c:x val="0.31242790406245102"/>
          <c:y val="3.7752700325472538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0108529166700847"/>
          <c:y val="0.22855081817335063"/>
          <c:w val="0.87162909376993447"/>
          <c:h val="0.5519391940409524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Android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  <c:pt idx="5">
                  <c:v>2022</c:v>
                </c:pt>
              </c:numCache>
            </c:numRef>
          </c:cat>
          <c:val>
            <c:numRef>
              <c:f>Sheet1!$B$2:$B$7</c:f>
              <c:numCache>
                <c:formatCode>0.00%</c:formatCode>
                <c:ptCount val="6"/>
                <c:pt idx="0">
                  <c:v>0.39</c:v>
                </c:pt>
                <c:pt idx="1">
                  <c:v>0.39600000000000002</c:v>
                </c:pt>
                <c:pt idx="2">
                  <c:v>0.39090000000000003</c:v>
                </c:pt>
                <c:pt idx="3">
                  <c:v>0.38829999999999998</c:v>
                </c:pt>
                <c:pt idx="4">
                  <c:v>0.40720000000000001</c:v>
                </c:pt>
                <c:pt idx="5">
                  <c:v>0.4279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662-45F8-94F9-9FC438CBA68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Windows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  <c:pt idx="5">
                  <c:v>2022</c:v>
                </c:pt>
              </c:numCache>
            </c:numRef>
          </c:cat>
          <c:val>
            <c:numRef>
              <c:f>Sheet1!$C$2:$C$7</c:f>
              <c:numCache>
                <c:formatCode>0.00%</c:formatCode>
                <c:ptCount val="6"/>
                <c:pt idx="0">
                  <c:v>0.37040000000000001</c:v>
                </c:pt>
                <c:pt idx="1">
                  <c:v>0.3644</c:v>
                </c:pt>
                <c:pt idx="2">
                  <c:v>0.35870000000000002</c:v>
                </c:pt>
                <c:pt idx="3">
                  <c:v>0.35020000000000001</c:v>
                </c:pt>
                <c:pt idx="4">
                  <c:v>0.316</c:v>
                </c:pt>
                <c:pt idx="5">
                  <c:v>0.29699999999999999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9662-45F8-94F9-9FC438CBA68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iOS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  <c:pt idx="5">
                  <c:v>2022</c:v>
                </c:pt>
              </c:numCache>
            </c:numRef>
          </c:cat>
          <c:val>
            <c:numRef>
              <c:f>Sheet1!$D$2:$D$7</c:f>
              <c:numCache>
                <c:formatCode>0.00%</c:formatCode>
                <c:ptCount val="6"/>
                <c:pt idx="0">
                  <c:v>0.1318</c:v>
                </c:pt>
                <c:pt idx="1">
                  <c:v>0.13120000000000001</c:v>
                </c:pt>
                <c:pt idx="2">
                  <c:v>0.1394</c:v>
                </c:pt>
                <c:pt idx="3">
                  <c:v>0.15190000000000001</c:v>
                </c:pt>
                <c:pt idx="4">
                  <c:v>0.16520000000000001</c:v>
                </c:pt>
                <c:pt idx="5">
                  <c:v>0.17419999999999999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9662-45F8-94F9-9FC438CBA68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  <c:pt idx="5">
                  <c:v>2022</c:v>
                </c:pt>
              </c:numCache>
            </c:numRef>
          </c:cat>
          <c:val>
            <c:numRef>
              <c:f>Sheet1!$E$2:$E$7</c:f>
              <c:numCache>
                <c:formatCode>0.00%</c:formatCode>
                <c:ptCount val="6"/>
                <c:pt idx="0">
                  <c:v>0.10780000000000001</c:v>
                </c:pt>
                <c:pt idx="1">
                  <c:v>0.1084</c:v>
                </c:pt>
                <c:pt idx="2">
                  <c:v>0.111</c:v>
                </c:pt>
                <c:pt idx="3">
                  <c:v>0.1096</c:v>
                </c:pt>
                <c:pt idx="4">
                  <c:v>0.1116</c:v>
                </c:pt>
                <c:pt idx="5">
                  <c:v>0.1009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9662-45F8-94F9-9FC438CBA6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5054848"/>
        <c:axId val="33830016"/>
      </c:barChart>
      <c:catAx>
        <c:axId val="115054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3830016"/>
        <c:crosses val="autoZero"/>
        <c:auto val="1"/>
        <c:lblAlgn val="ctr"/>
        <c:lblOffset val="100"/>
        <c:noMultiLvlLbl val="0"/>
      </c:catAx>
      <c:valAx>
        <c:axId val="33830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1505484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12700">
      <a:solidFill>
        <a:schemeClr val="bg1">
          <a:lumMod val="50000"/>
        </a:schemeClr>
      </a:solidFill>
    </a:ln>
    <a:effectLst/>
  </c:spPr>
  <c:txPr>
    <a:bodyPr/>
    <a:lstStyle/>
    <a:p>
      <a:pPr>
        <a:defRPr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sz="1800" b="1" dirty="0"/>
              <a:t>全球移动</a:t>
            </a:r>
            <a:r>
              <a:rPr lang="en-US" sz="1800" b="1" dirty="0"/>
              <a:t>OS</a:t>
            </a:r>
            <a:r>
              <a:rPr lang="zh-CN" sz="1800" b="1" dirty="0"/>
              <a:t>市场占有率</a:t>
            </a:r>
          </a:p>
        </c:rich>
      </c:tx>
      <c:layout>
        <c:manualLayout>
          <c:xMode val="edge"/>
          <c:yMode val="edge"/>
          <c:x val="0.22104217031596315"/>
          <c:y val="3.7752571651582877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0857080163132692"/>
          <c:y val="0.25371928505699898"/>
          <c:w val="0.86212304514637028"/>
          <c:h val="0.5267707271573042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Android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  <c:pt idx="5">
                  <c:v>2022</c:v>
                </c:pt>
              </c:numCache>
            </c:numRef>
          </c:cat>
          <c:val>
            <c:numRef>
              <c:f>Sheet1!$B$2:$B$7</c:f>
              <c:numCache>
                <c:formatCode>0.00%</c:formatCode>
                <c:ptCount val="6"/>
                <c:pt idx="0">
                  <c:v>0.72660000000000002</c:v>
                </c:pt>
                <c:pt idx="1">
                  <c:v>0.75460000000000005</c:v>
                </c:pt>
                <c:pt idx="2">
                  <c:v>0.75470000000000004</c:v>
                </c:pt>
                <c:pt idx="3">
                  <c:v>0.73099999999999998</c:v>
                </c:pt>
                <c:pt idx="4">
                  <c:v>0.71889999999999998</c:v>
                </c:pt>
                <c:pt idx="5">
                  <c:v>0.71479999999999999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E64-473C-8F84-A12D30E26C9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iOS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  <c:pt idx="5">
                  <c:v>2022</c:v>
                </c:pt>
              </c:numCache>
            </c:numRef>
          </c:cat>
          <c:val>
            <c:numRef>
              <c:f>Sheet1!$C$2:$C$7</c:f>
              <c:numCache>
                <c:formatCode>0.00%</c:formatCode>
                <c:ptCount val="6"/>
                <c:pt idx="0">
                  <c:v>0.1966</c:v>
                </c:pt>
                <c:pt idx="1">
                  <c:v>0.20580000000000001</c:v>
                </c:pt>
                <c:pt idx="2">
                  <c:v>0.22700000000000001</c:v>
                </c:pt>
                <c:pt idx="3">
                  <c:v>0.26250000000000001</c:v>
                </c:pt>
                <c:pt idx="4">
                  <c:v>0.27339999999999998</c:v>
                </c:pt>
                <c:pt idx="5">
                  <c:v>0.27839999999999998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E64-473C-8F84-A12D30E26C9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  <c:pt idx="5">
                  <c:v>2022</c:v>
                </c:pt>
              </c:numCache>
            </c:numRef>
          </c:cat>
          <c:val>
            <c:numRef>
              <c:f>Sheet1!$D$2:$D$7</c:f>
              <c:numCache>
                <c:formatCode>0.00%</c:formatCode>
                <c:ptCount val="6"/>
                <c:pt idx="0">
                  <c:v>7.6799999999999993E-2</c:v>
                </c:pt>
                <c:pt idx="1">
                  <c:v>3.9600000000000003E-2</c:v>
                </c:pt>
                <c:pt idx="2">
                  <c:v>1.8200000000000001E-2</c:v>
                </c:pt>
                <c:pt idx="3">
                  <c:v>6.4999999999999997E-3</c:v>
                </c:pt>
                <c:pt idx="4">
                  <c:v>7.7000000000000002E-3</c:v>
                </c:pt>
                <c:pt idx="5">
                  <c:v>6.7999999999999996E-3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BE64-473C-8F84-A12D30E26C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5758208"/>
        <c:axId val="115759744"/>
      </c:barChart>
      <c:catAx>
        <c:axId val="1157582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15759744"/>
        <c:crosses val="autoZero"/>
        <c:auto val="1"/>
        <c:lblAlgn val="ctr"/>
        <c:lblOffset val="100"/>
        <c:noMultiLvlLbl val="0"/>
      </c:catAx>
      <c:valAx>
        <c:axId val="115759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15758208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12700">
      <a:solidFill>
        <a:schemeClr val="bg1">
          <a:lumMod val="50000"/>
        </a:schemeClr>
      </a:solidFill>
    </a:ln>
    <a:effectLst/>
  </c:spPr>
  <c:txPr>
    <a:bodyPr/>
    <a:lstStyle/>
    <a:p>
      <a:pPr>
        <a:defRPr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D04AF8-4A75-43A6-9A3B-FEE4675CABA7}" type="doc">
      <dgm:prSet loTypeId="urn:microsoft.com/office/officeart/2005/8/layout/vList4" loCatId="list" qsTypeId="urn:microsoft.com/office/officeart/2005/8/quickstyle/simple1" qsCatId="simple" csTypeId="urn:microsoft.com/office/officeart/2005/8/colors/accent2_2" csCatId="accent2" phldr="1"/>
      <dgm:spPr/>
    </dgm:pt>
    <dgm:pt modelId="{E8625F10-25F3-42BF-8BE2-DD94902E992B}">
      <dgm:prSet phldrT="[文本]" custT="1"/>
      <dgm:spPr>
        <a:solidFill>
          <a:schemeClr val="bg2"/>
        </a:solidFill>
      </dgm:spPr>
      <dgm:t>
        <a:bodyPr/>
        <a:lstStyle/>
        <a:p>
          <a:r>
            <a:rPr lang="zh-CN" altLang="en-US" sz="20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谷歌</a:t>
          </a:r>
          <a:r>
            <a:rPr lang="en-US" altLang="zh-CN" sz="20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rPr>
            <a:t>Android </a:t>
          </a:r>
          <a:r>
            <a:rPr lang="en-US" altLang="zh-CN" sz="20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- </a:t>
          </a:r>
          <a:r>
            <a:rPr lang="zh-CN" altLang="zh-CN" sz="20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市场占有率最高的</a:t>
          </a:r>
          <a:r>
            <a:rPr lang="zh-CN" altLang="zh-CN" sz="20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智能</a:t>
          </a:r>
          <a:r>
            <a:rPr lang="zh-CN" altLang="en-US" sz="20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操作系统</a:t>
          </a:r>
          <a:endParaRPr lang="zh-CN" altLang="en-US" sz="2000" b="1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74992201-7B3D-4376-A73F-28DAA6DE64E6}" type="parTrans" cxnId="{2EE9D700-4D8A-4182-84B9-9D1509C71BCD}">
      <dgm:prSet/>
      <dgm:spPr/>
      <dgm:t>
        <a:bodyPr/>
        <a:lstStyle/>
        <a:p>
          <a:endParaRPr lang="zh-CN" altLang="en-US"/>
        </a:p>
      </dgm:t>
    </dgm:pt>
    <dgm:pt modelId="{92951B8A-AD58-43EA-9C8A-AF2C80734AD9}" type="sibTrans" cxnId="{2EE9D700-4D8A-4182-84B9-9D1509C71BCD}">
      <dgm:prSet/>
      <dgm:spPr/>
      <dgm:t>
        <a:bodyPr/>
        <a:lstStyle/>
        <a:p>
          <a:endParaRPr lang="zh-CN" altLang="en-US"/>
        </a:p>
      </dgm:t>
    </dgm:pt>
    <dgm:pt modelId="{192FF570-1C36-4FC1-9D43-C81474C1E5F6}">
      <dgm:prSet phldrT="[文本]" custT="1"/>
      <dgm:spPr>
        <a:solidFill>
          <a:schemeClr val="bg2"/>
        </a:solidFill>
      </dgm:spPr>
      <dgm:t>
        <a:bodyPr/>
        <a:lstStyle/>
        <a:p>
          <a:r>
            <a:rPr lang="zh-CN" altLang="en-US" sz="20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苹果</a:t>
          </a:r>
          <a:r>
            <a:rPr lang="en-US" altLang="zh-CN" sz="20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rPr>
            <a:t>iOS</a:t>
          </a:r>
          <a:r>
            <a:rPr lang="en-US" altLang="zh-CN" sz="2000" b="1" dirty="0" smtClean="0">
              <a:latin typeface="微软雅黑" pitchFamily="34" charset="-122"/>
              <a:ea typeface="微软雅黑" pitchFamily="34" charset="-122"/>
            </a:rPr>
            <a:t> </a:t>
          </a:r>
          <a:r>
            <a:rPr lang="en-US" altLang="zh-CN" sz="20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- </a:t>
          </a:r>
          <a:r>
            <a:rPr lang="zh-CN" altLang="zh-CN" sz="20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个性智能操作系统</a:t>
          </a:r>
          <a:r>
            <a:rPr lang="en-US" altLang="zh-CN" sz="20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   </a:t>
          </a:r>
          <a:endParaRPr lang="zh-CN" altLang="en-US" sz="2000" b="1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EFAA2F1D-CBAE-4651-AF56-894561EF7244}" type="parTrans" cxnId="{8F5C6650-A31F-4757-AEC5-99B9685BF7F6}">
      <dgm:prSet/>
      <dgm:spPr/>
      <dgm:t>
        <a:bodyPr/>
        <a:lstStyle/>
        <a:p>
          <a:endParaRPr lang="zh-CN" altLang="en-US"/>
        </a:p>
      </dgm:t>
    </dgm:pt>
    <dgm:pt modelId="{89417A53-AF66-45F0-A7F5-D33B04506FF2}" type="sibTrans" cxnId="{8F5C6650-A31F-4757-AEC5-99B9685BF7F6}">
      <dgm:prSet/>
      <dgm:spPr/>
      <dgm:t>
        <a:bodyPr/>
        <a:lstStyle/>
        <a:p>
          <a:endParaRPr lang="zh-CN" altLang="en-US"/>
        </a:p>
      </dgm:t>
    </dgm:pt>
    <dgm:pt modelId="{2FA387CA-5F7C-4D63-AE54-4A62D1E50D01}">
      <dgm:prSet phldrT="[文本]" custT="1"/>
      <dgm:spPr>
        <a:solidFill>
          <a:schemeClr val="bg2"/>
        </a:solidFill>
      </dgm:spPr>
      <dgm:t>
        <a:bodyPr/>
        <a:lstStyle/>
        <a:p>
          <a:r>
            <a:rPr lang="zh-CN" altLang="en-US" sz="20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华为</a:t>
          </a:r>
          <a:r>
            <a:rPr lang="en-US" altLang="zh-CN" sz="20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rPr>
            <a:t>Harmony</a:t>
          </a:r>
          <a:r>
            <a:rPr lang="en-US" altLang="zh-CN" sz="2000" b="1" dirty="0" smtClean="0">
              <a:latin typeface="微软雅黑" pitchFamily="34" charset="-122"/>
              <a:ea typeface="微软雅黑" pitchFamily="34" charset="-122"/>
            </a:rPr>
            <a:t> </a:t>
          </a:r>
          <a:r>
            <a:rPr lang="en-US" altLang="zh-CN" sz="20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- </a:t>
          </a:r>
          <a:r>
            <a:rPr lang="zh-CN" altLang="zh-CN" sz="20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面向未来的智能操作系统</a:t>
          </a:r>
        </a:p>
      </dgm:t>
    </dgm:pt>
    <dgm:pt modelId="{52C64256-67D2-49A7-8385-69AB9DD0F876}" type="parTrans" cxnId="{E32F223E-5007-43A9-B389-FC0D01152C10}">
      <dgm:prSet/>
      <dgm:spPr/>
      <dgm:t>
        <a:bodyPr/>
        <a:lstStyle/>
        <a:p>
          <a:endParaRPr lang="zh-CN" altLang="en-US"/>
        </a:p>
      </dgm:t>
    </dgm:pt>
    <dgm:pt modelId="{5448D804-FEC6-4BCE-89B3-E23B0A01B7B1}" type="sibTrans" cxnId="{E32F223E-5007-43A9-B389-FC0D01152C10}">
      <dgm:prSet/>
      <dgm:spPr/>
      <dgm:t>
        <a:bodyPr/>
        <a:lstStyle/>
        <a:p>
          <a:endParaRPr lang="zh-CN" altLang="en-US"/>
        </a:p>
      </dgm:t>
    </dgm:pt>
    <dgm:pt modelId="{F1F5CEC3-40FB-4878-BA61-FA14EBA977F9}" type="pres">
      <dgm:prSet presAssocID="{05D04AF8-4A75-43A6-9A3B-FEE4675CABA7}" presName="linear" presStyleCnt="0">
        <dgm:presLayoutVars>
          <dgm:dir/>
          <dgm:resizeHandles val="exact"/>
        </dgm:presLayoutVars>
      </dgm:prSet>
      <dgm:spPr/>
    </dgm:pt>
    <dgm:pt modelId="{A439E9F2-6AC9-4534-BAF2-E7B20F5574DC}" type="pres">
      <dgm:prSet presAssocID="{E8625F10-25F3-42BF-8BE2-DD94902E992B}" presName="comp" presStyleCnt="0"/>
      <dgm:spPr/>
    </dgm:pt>
    <dgm:pt modelId="{BF86195E-6E4E-4FEE-B7E2-16C26BD1FCB7}" type="pres">
      <dgm:prSet presAssocID="{E8625F10-25F3-42BF-8BE2-DD94902E992B}" presName="box" presStyleLbl="node1" presStyleIdx="0" presStyleCnt="3" custLinFactNeighborY="-2628"/>
      <dgm:spPr/>
      <dgm:t>
        <a:bodyPr/>
        <a:lstStyle/>
        <a:p>
          <a:endParaRPr lang="zh-CN" altLang="en-US"/>
        </a:p>
      </dgm:t>
    </dgm:pt>
    <dgm:pt modelId="{0132AC2E-E5DB-41F2-9CF9-410B909E6255}" type="pres">
      <dgm:prSet presAssocID="{E8625F10-25F3-42BF-8BE2-DD94902E992B}" presName="img" presStyleLbl="fgImgPlace1" presStyleIdx="0" presStyleCnt="3" custScaleX="61767"/>
      <dgm:spPr/>
    </dgm:pt>
    <dgm:pt modelId="{E6E9F5F4-032C-4657-A3CE-9AF8E260D2B9}" type="pres">
      <dgm:prSet presAssocID="{E8625F10-25F3-42BF-8BE2-DD94902E992B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CC612B2-D345-47E7-9D29-94EEE21C8AFC}" type="pres">
      <dgm:prSet presAssocID="{92951B8A-AD58-43EA-9C8A-AF2C80734AD9}" presName="spacer" presStyleCnt="0"/>
      <dgm:spPr/>
    </dgm:pt>
    <dgm:pt modelId="{14F59213-EED2-42A5-B449-DC2D06301207}" type="pres">
      <dgm:prSet presAssocID="{192FF570-1C36-4FC1-9D43-C81474C1E5F6}" presName="comp" presStyleCnt="0"/>
      <dgm:spPr/>
    </dgm:pt>
    <dgm:pt modelId="{BFD132D9-5813-40AB-8811-6D98718594E5}" type="pres">
      <dgm:prSet presAssocID="{192FF570-1C36-4FC1-9D43-C81474C1E5F6}" presName="box" presStyleLbl="node1" presStyleIdx="1" presStyleCnt="3"/>
      <dgm:spPr/>
      <dgm:t>
        <a:bodyPr/>
        <a:lstStyle/>
        <a:p>
          <a:endParaRPr lang="zh-CN" altLang="en-US"/>
        </a:p>
      </dgm:t>
    </dgm:pt>
    <dgm:pt modelId="{C6F92295-E0E7-49EA-B693-076F5C54AE16}" type="pres">
      <dgm:prSet presAssocID="{192FF570-1C36-4FC1-9D43-C81474C1E5F6}" presName="img" presStyleLbl="fgImgPlace1" presStyleIdx="1" presStyleCnt="3" custScaleX="61767"/>
      <dgm:spPr/>
    </dgm:pt>
    <dgm:pt modelId="{2EDE49BC-B8AF-4FA8-BF2F-12DA4CBF000A}" type="pres">
      <dgm:prSet presAssocID="{192FF570-1C36-4FC1-9D43-C81474C1E5F6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DB746DA-B90F-4B23-A268-8FE828571391}" type="pres">
      <dgm:prSet presAssocID="{89417A53-AF66-45F0-A7F5-D33B04506FF2}" presName="spacer" presStyleCnt="0"/>
      <dgm:spPr/>
    </dgm:pt>
    <dgm:pt modelId="{B746D5D4-5F52-42AF-80D0-BF388944F2DA}" type="pres">
      <dgm:prSet presAssocID="{2FA387CA-5F7C-4D63-AE54-4A62D1E50D01}" presName="comp" presStyleCnt="0"/>
      <dgm:spPr/>
    </dgm:pt>
    <dgm:pt modelId="{1E99947D-0EF1-4F54-A180-517E678C5085}" type="pres">
      <dgm:prSet presAssocID="{2FA387CA-5F7C-4D63-AE54-4A62D1E50D01}" presName="box" presStyleLbl="node1" presStyleIdx="2" presStyleCnt="3"/>
      <dgm:spPr/>
      <dgm:t>
        <a:bodyPr/>
        <a:lstStyle/>
        <a:p>
          <a:endParaRPr lang="zh-CN" altLang="en-US"/>
        </a:p>
      </dgm:t>
    </dgm:pt>
    <dgm:pt modelId="{6C1E180F-FF5C-4EB6-8590-8434A8B7DE79}" type="pres">
      <dgm:prSet presAssocID="{2FA387CA-5F7C-4D63-AE54-4A62D1E50D01}" presName="img" presStyleLbl="fgImgPlace1" presStyleIdx="2" presStyleCnt="3" custScaleX="61767"/>
      <dgm:spPr/>
    </dgm:pt>
    <dgm:pt modelId="{151D4613-8B21-4D07-98A3-228BA78A2F32}" type="pres">
      <dgm:prSet presAssocID="{2FA387CA-5F7C-4D63-AE54-4A62D1E50D01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32F223E-5007-43A9-B389-FC0D01152C10}" srcId="{05D04AF8-4A75-43A6-9A3B-FEE4675CABA7}" destId="{2FA387CA-5F7C-4D63-AE54-4A62D1E50D01}" srcOrd="2" destOrd="0" parTransId="{52C64256-67D2-49A7-8385-69AB9DD0F876}" sibTransId="{5448D804-FEC6-4BCE-89B3-E23B0A01B7B1}"/>
    <dgm:cxn modelId="{1C085EFD-D37F-4A40-B029-8950934ADA62}" type="presOf" srcId="{192FF570-1C36-4FC1-9D43-C81474C1E5F6}" destId="{2EDE49BC-B8AF-4FA8-BF2F-12DA4CBF000A}" srcOrd="1" destOrd="0" presId="urn:microsoft.com/office/officeart/2005/8/layout/vList4"/>
    <dgm:cxn modelId="{8F5C6650-A31F-4757-AEC5-99B9685BF7F6}" srcId="{05D04AF8-4A75-43A6-9A3B-FEE4675CABA7}" destId="{192FF570-1C36-4FC1-9D43-C81474C1E5F6}" srcOrd="1" destOrd="0" parTransId="{EFAA2F1D-CBAE-4651-AF56-894561EF7244}" sibTransId="{89417A53-AF66-45F0-A7F5-D33B04506FF2}"/>
    <dgm:cxn modelId="{2EE9D700-4D8A-4182-84B9-9D1509C71BCD}" srcId="{05D04AF8-4A75-43A6-9A3B-FEE4675CABA7}" destId="{E8625F10-25F3-42BF-8BE2-DD94902E992B}" srcOrd="0" destOrd="0" parTransId="{74992201-7B3D-4376-A73F-28DAA6DE64E6}" sibTransId="{92951B8A-AD58-43EA-9C8A-AF2C80734AD9}"/>
    <dgm:cxn modelId="{04CBB6C7-672D-44D1-921B-C7DDCD40BED0}" type="presOf" srcId="{2FA387CA-5F7C-4D63-AE54-4A62D1E50D01}" destId="{1E99947D-0EF1-4F54-A180-517E678C5085}" srcOrd="0" destOrd="0" presId="urn:microsoft.com/office/officeart/2005/8/layout/vList4"/>
    <dgm:cxn modelId="{79C6A22F-D594-42F3-8010-4862D66C5818}" type="presOf" srcId="{E8625F10-25F3-42BF-8BE2-DD94902E992B}" destId="{E6E9F5F4-032C-4657-A3CE-9AF8E260D2B9}" srcOrd="1" destOrd="0" presId="urn:microsoft.com/office/officeart/2005/8/layout/vList4"/>
    <dgm:cxn modelId="{730FC3C6-78D9-4888-B12E-AC66DB48A7D8}" type="presOf" srcId="{192FF570-1C36-4FC1-9D43-C81474C1E5F6}" destId="{BFD132D9-5813-40AB-8811-6D98718594E5}" srcOrd="0" destOrd="0" presId="urn:microsoft.com/office/officeart/2005/8/layout/vList4"/>
    <dgm:cxn modelId="{F7091479-C0B2-41C7-914A-1D0E5F573756}" type="presOf" srcId="{05D04AF8-4A75-43A6-9A3B-FEE4675CABA7}" destId="{F1F5CEC3-40FB-4878-BA61-FA14EBA977F9}" srcOrd="0" destOrd="0" presId="urn:microsoft.com/office/officeart/2005/8/layout/vList4"/>
    <dgm:cxn modelId="{866E752D-B157-460D-B22F-1BA4492ED174}" type="presOf" srcId="{2FA387CA-5F7C-4D63-AE54-4A62D1E50D01}" destId="{151D4613-8B21-4D07-98A3-228BA78A2F32}" srcOrd="1" destOrd="0" presId="urn:microsoft.com/office/officeart/2005/8/layout/vList4"/>
    <dgm:cxn modelId="{6E8BF175-24C9-4FAA-BF0A-BF3F25B554C6}" type="presOf" srcId="{E8625F10-25F3-42BF-8BE2-DD94902E992B}" destId="{BF86195E-6E4E-4FEE-B7E2-16C26BD1FCB7}" srcOrd="0" destOrd="0" presId="urn:microsoft.com/office/officeart/2005/8/layout/vList4"/>
    <dgm:cxn modelId="{3FE7996C-E5F2-44EB-84DD-41544B80C81C}" type="presParOf" srcId="{F1F5CEC3-40FB-4878-BA61-FA14EBA977F9}" destId="{A439E9F2-6AC9-4534-BAF2-E7B20F5574DC}" srcOrd="0" destOrd="0" presId="urn:microsoft.com/office/officeart/2005/8/layout/vList4"/>
    <dgm:cxn modelId="{9A9F5204-D1FE-4DE2-A1F7-D91828F8654C}" type="presParOf" srcId="{A439E9F2-6AC9-4534-BAF2-E7B20F5574DC}" destId="{BF86195E-6E4E-4FEE-B7E2-16C26BD1FCB7}" srcOrd="0" destOrd="0" presId="urn:microsoft.com/office/officeart/2005/8/layout/vList4"/>
    <dgm:cxn modelId="{9AC011C6-AEB9-49FB-B5CF-C0D2A3DF005E}" type="presParOf" srcId="{A439E9F2-6AC9-4534-BAF2-E7B20F5574DC}" destId="{0132AC2E-E5DB-41F2-9CF9-410B909E6255}" srcOrd="1" destOrd="0" presId="urn:microsoft.com/office/officeart/2005/8/layout/vList4"/>
    <dgm:cxn modelId="{34394F04-38C3-467D-B3AF-AA7123A8E1AC}" type="presParOf" srcId="{A439E9F2-6AC9-4534-BAF2-E7B20F5574DC}" destId="{E6E9F5F4-032C-4657-A3CE-9AF8E260D2B9}" srcOrd="2" destOrd="0" presId="urn:microsoft.com/office/officeart/2005/8/layout/vList4"/>
    <dgm:cxn modelId="{E53EE7AB-3BE3-4979-8062-24341B1C587E}" type="presParOf" srcId="{F1F5CEC3-40FB-4878-BA61-FA14EBA977F9}" destId="{4CC612B2-D345-47E7-9D29-94EEE21C8AFC}" srcOrd="1" destOrd="0" presId="urn:microsoft.com/office/officeart/2005/8/layout/vList4"/>
    <dgm:cxn modelId="{9DBC0E3D-BBC8-4E38-9DE4-618FA4E9E552}" type="presParOf" srcId="{F1F5CEC3-40FB-4878-BA61-FA14EBA977F9}" destId="{14F59213-EED2-42A5-B449-DC2D06301207}" srcOrd="2" destOrd="0" presId="urn:microsoft.com/office/officeart/2005/8/layout/vList4"/>
    <dgm:cxn modelId="{6C3C31BE-8B4D-4991-9FD6-71DF4477CA43}" type="presParOf" srcId="{14F59213-EED2-42A5-B449-DC2D06301207}" destId="{BFD132D9-5813-40AB-8811-6D98718594E5}" srcOrd="0" destOrd="0" presId="urn:microsoft.com/office/officeart/2005/8/layout/vList4"/>
    <dgm:cxn modelId="{914CE9D6-3538-4053-AB34-1610BB97A68F}" type="presParOf" srcId="{14F59213-EED2-42A5-B449-DC2D06301207}" destId="{C6F92295-E0E7-49EA-B693-076F5C54AE16}" srcOrd="1" destOrd="0" presId="urn:microsoft.com/office/officeart/2005/8/layout/vList4"/>
    <dgm:cxn modelId="{70C7C5E2-6094-4D95-9D31-C61E4C39F02C}" type="presParOf" srcId="{14F59213-EED2-42A5-B449-DC2D06301207}" destId="{2EDE49BC-B8AF-4FA8-BF2F-12DA4CBF000A}" srcOrd="2" destOrd="0" presId="urn:microsoft.com/office/officeart/2005/8/layout/vList4"/>
    <dgm:cxn modelId="{7ACF81BD-856E-4FAD-943D-927F22FA28C5}" type="presParOf" srcId="{F1F5CEC3-40FB-4878-BA61-FA14EBA977F9}" destId="{5DB746DA-B90F-4B23-A268-8FE828571391}" srcOrd="3" destOrd="0" presId="urn:microsoft.com/office/officeart/2005/8/layout/vList4"/>
    <dgm:cxn modelId="{4DF14DF8-8B90-416B-B2DD-C06E83462BE2}" type="presParOf" srcId="{F1F5CEC3-40FB-4878-BA61-FA14EBA977F9}" destId="{B746D5D4-5F52-42AF-80D0-BF388944F2DA}" srcOrd="4" destOrd="0" presId="urn:microsoft.com/office/officeart/2005/8/layout/vList4"/>
    <dgm:cxn modelId="{581B68D1-CBCF-4BA9-A083-DA478AC70882}" type="presParOf" srcId="{B746D5D4-5F52-42AF-80D0-BF388944F2DA}" destId="{1E99947D-0EF1-4F54-A180-517E678C5085}" srcOrd="0" destOrd="0" presId="urn:microsoft.com/office/officeart/2005/8/layout/vList4"/>
    <dgm:cxn modelId="{BCAE2B41-CF05-433B-8268-1A69212EDF2A}" type="presParOf" srcId="{B746D5D4-5F52-42AF-80D0-BF388944F2DA}" destId="{6C1E180F-FF5C-4EB6-8590-8434A8B7DE79}" srcOrd="1" destOrd="0" presId="urn:microsoft.com/office/officeart/2005/8/layout/vList4"/>
    <dgm:cxn modelId="{8DD09433-D89C-4288-961D-E282ECC56BB2}" type="presParOf" srcId="{B746D5D4-5F52-42AF-80D0-BF388944F2DA}" destId="{151D4613-8B21-4D07-98A3-228BA78A2F32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86195E-6E4E-4FEE-B7E2-16C26BD1FCB7}">
      <dsp:nvSpPr>
        <dsp:cNvPr id="0" name=""/>
        <dsp:cNvSpPr/>
      </dsp:nvSpPr>
      <dsp:spPr>
        <a:xfrm>
          <a:off x="0" y="0"/>
          <a:ext cx="7056783" cy="825809"/>
        </a:xfrm>
        <a:prstGeom prst="roundRect">
          <a:avLst>
            <a:gd name="adj" fmla="val 10000"/>
          </a:avLst>
        </a:prstGeom>
        <a:solidFill>
          <a:schemeClr val="bg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谷歌</a:t>
          </a:r>
          <a:r>
            <a:rPr lang="en-US" altLang="zh-CN" sz="2000" b="1" kern="12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rPr>
            <a:t>Android </a:t>
          </a:r>
          <a:r>
            <a:rPr lang="en-US" altLang="zh-CN" sz="2000" b="1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- </a:t>
          </a:r>
          <a:r>
            <a:rPr lang="zh-CN" altLang="zh-CN" sz="2000" b="1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市场占有率最高的</a:t>
          </a:r>
          <a:r>
            <a:rPr lang="zh-CN" altLang="zh-CN" sz="2000" b="1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智能</a:t>
          </a:r>
          <a:r>
            <a:rPr lang="zh-CN" altLang="en-US" sz="2000" b="1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操作系统</a:t>
          </a:r>
          <a:endParaRPr lang="zh-CN" altLang="en-US" sz="2000" b="1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1493937" y="0"/>
        <a:ext cx="5562846" cy="825809"/>
      </dsp:txXfrm>
    </dsp:sp>
    <dsp:sp modelId="{0132AC2E-E5DB-41F2-9CF9-410B909E6255}">
      <dsp:nvSpPr>
        <dsp:cNvPr id="0" name=""/>
        <dsp:cNvSpPr/>
      </dsp:nvSpPr>
      <dsp:spPr>
        <a:xfrm>
          <a:off x="352383" y="82580"/>
          <a:ext cx="871752" cy="660647"/>
        </a:xfrm>
        <a:prstGeom prst="roundRect">
          <a:avLst>
            <a:gd name="adj" fmla="val 10000"/>
          </a:avLst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D132D9-5813-40AB-8811-6D98718594E5}">
      <dsp:nvSpPr>
        <dsp:cNvPr id="0" name=""/>
        <dsp:cNvSpPr/>
      </dsp:nvSpPr>
      <dsp:spPr>
        <a:xfrm>
          <a:off x="0" y="908390"/>
          <a:ext cx="7056783" cy="825809"/>
        </a:xfrm>
        <a:prstGeom prst="roundRect">
          <a:avLst>
            <a:gd name="adj" fmla="val 10000"/>
          </a:avLst>
        </a:prstGeom>
        <a:solidFill>
          <a:schemeClr val="bg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苹果</a:t>
          </a:r>
          <a:r>
            <a:rPr lang="en-US" altLang="zh-CN" sz="2000" b="1" kern="12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rPr>
            <a:t>iOS</a:t>
          </a:r>
          <a:r>
            <a:rPr lang="en-US" altLang="zh-CN" sz="2000" b="1" kern="1200" dirty="0" smtClean="0">
              <a:latin typeface="微软雅黑" pitchFamily="34" charset="-122"/>
              <a:ea typeface="微软雅黑" pitchFamily="34" charset="-122"/>
            </a:rPr>
            <a:t> </a:t>
          </a:r>
          <a:r>
            <a:rPr lang="en-US" altLang="zh-CN" sz="2000" b="1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- </a:t>
          </a:r>
          <a:r>
            <a:rPr lang="zh-CN" altLang="zh-CN" sz="2000" b="1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个性智能操作系统</a:t>
          </a:r>
          <a:r>
            <a:rPr lang="en-US" altLang="zh-CN" sz="2000" b="1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   </a:t>
          </a:r>
          <a:endParaRPr lang="zh-CN" altLang="en-US" sz="2000" b="1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1493937" y="908390"/>
        <a:ext cx="5562846" cy="825809"/>
      </dsp:txXfrm>
    </dsp:sp>
    <dsp:sp modelId="{C6F92295-E0E7-49EA-B693-076F5C54AE16}">
      <dsp:nvSpPr>
        <dsp:cNvPr id="0" name=""/>
        <dsp:cNvSpPr/>
      </dsp:nvSpPr>
      <dsp:spPr>
        <a:xfrm>
          <a:off x="352383" y="990971"/>
          <a:ext cx="871752" cy="660647"/>
        </a:xfrm>
        <a:prstGeom prst="roundRect">
          <a:avLst>
            <a:gd name="adj" fmla="val 10000"/>
          </a:avLst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99947D-0EF1-4F54-A180-517E678C5085}">
      <dsp:nvSpPr>
        <dsp:cNvPr id="0" name=""/>
        <dsp:cNvSpPr/>
      </dsp:nvSpPr>
      <dsp:spPr>
        <a:xfrm>
          <a:off x="0" y="1816781"/>
          <a:ext cx="7056783" cy="825809"/>
        </a:xfrm>
        <a:prstGeom prst="roundRect">
          <a:avLst>
            <a:gd name="adj" fmla="val 10000"/>
          </a:avLst>
        </a:prstGeom>
        <a:solidFill>
          <a:schemeClr val="bg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华为</a:t>
          </a:r>
          <a:r>
            <a:rPr lang="en-US" altLang="zh-CN" sz="2000" b="1" kern="120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rPr>
            <a:t>Harmony</a:t>
          </a:r>
          <a:r>
            <a:rPr lang="en-US" altLang="zh-CN" sz="2000" b="1" kern="1200" dirty="0" smtClean="0">
              <a:latin typeface="微软雅黑" pitchFamily="34" charset="-122"/>
              <a:ea typeface="微软雅黑" pitchFamily="34" charset="-122"/>
            </a:rPr>
            <a:t> </a:t>
          </a:r>
          <a:r>
            <a:rPr lang="en-US" altLang="zh-CN" sz="2000" b="1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- </a:t>
          </a:r>
          <a:r>
            <a:rPr lang="zh-CN" altLang="zh-CN" sz="2000" b="1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面向未来的智能操作系统</a:t>
          </a:r>
        </a:p>
      </dsp:txBody>
      <dsp:txXfrm>
        <a:off x="1493937" y="1816781"/>
        <a:ext cx="5562846" cy="825809"/>
      </dsp:txXfrm>
    </dsp:sp>
    <dsp:sp modelId="{6C1E180F-FF5C-4EB6-8590-8434A8B7DE79}">
      <dsp:nvSpPr>
        <dsp:cNvPr id="0" name=""/>
        <dsp:cNvSpPr/>
      </dsp:nvSpPr>
      <dsp:spPr>
        <a:xfrm>
          <a:off x="352383" y="1899362"/>
          <a:ext cx="871752" cy="660647"/>
        </a:xfrm>
        <a:prstGeom prst="roundRect">
          <a:avLst>
            <a:gd name="adj" fmla="val 10000"/>
          </a:avLst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FDC8EE-F257-44A1-99C7-AFDB4B179597}" type="datetimeFigureOut">
              <a:rPr lang="zh-CN" altLang="en-US" smtClean="0"/>
              <a:t>2023/11/3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E39F68-C8E6-41B7-880F-302521EA98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682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2011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语句结束：分号“；”，不是冒号“：”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39F68-C8E6-41B7-880F-302521EA9861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15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201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年的巴以冲突中，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号谷歌关闭了加沙地带的实时交通，并切断了其通讯，手机变成了“砖头”。</a:t>
            </a:r>
            <a:endParaRPr lang="en-US" altLang="zh-CN" sz="16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如果你在填报高考志愿的最后关头，手机通信被切断，甚至网络通信被切断，你应该能想象到那种绝望。</a:t>
            </a:r>
            <a:endParaRPr lang="en-US" altLang="zh-CN" sz="16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如果将来有一天，我们不得不用战斗拯救我们的祖国、家园、亲人，而敌人可以直接切断我们的手机和网络通信，那将是人间地狱。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201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科学无国界，但是掌握科学的人是有国家的，故科学家对国家的重要性不言而喻。</a:t>
            </a:r>
            <a:endParaRPr lang="en-US" altLang="zh-CN" dirty="0" smtClean="0"/>
          </a:p>
          <a:p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师夷长技以制夷。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了解移动通信，学习已有的移动软件开发。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201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201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663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39F68-C8E6-41B7-880F-302521EA986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9099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此表截图于</a:t>
            </a:r>
            <a:r>
              <a:rPr lang="en-US" altLang="zh-CN" dirty="0" smtClean="0"/>
              <a:t>2017</a:t>
            </a:r>
            <a:r>
              <a:rPr lang="zh-CN" altLang="en-US" dirty="0" smtClean="0"/>
              <a:t>年，分布率数值随时间在不断改变，可以自行查看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39F68-C8E6-41B7-880F-302521EA986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9098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39F68-C8E6-41B7-880F-302521EA9861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7683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0" y="0"/>
            <a:ext cx="9144000" cy="62636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 userDrawn="1"/>
        </p:nvGrpSpPr>
        <p:grpSpPr bwMode="hidden">
          <a:xfrm>
            <a:off x="0" y="5438799"/>
            <a:ext cx="9143999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 flipV="1">
            <a:off x="454" y="1221466"/>
            <a:ext cx="9143546" cy="1094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0" y="300608"/>
            <a:ext cx="9143999" cy="824136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BA8F1A4D-AA1D-4D48-B5FE-C2FAD93539D7}" type="datetimeFigureOut">
              <a:rPr lang="zh-CN" altLang="en-US" smtClean="0"/>
              <a:t>2023/11/3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3A6D5346-8098-434F-B02D-B605888A12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4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m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m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m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mp"/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tmp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tmp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mp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mp"/><Relationship Id="rId2" Type="http://schemas.openxmlformats.org/officeDocument/2006/relationships/image" Target="../media/image69.tmp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212608" y="332581"/>
            <a:ext cx="8050088" cy="7921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程序设计基础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0" y="1757700"/>
            <a:ext cx="9144000" cy="21820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6" name="TextBox 6"/>
          <p:cNvSpPr txBox="1"/>
          <p:nvPr/>
        </p:nvSpPr>
        <p:spPr>
          <a:xfrm>
            <a:off x="732961" y="5006661"/>
            <a:ext cx="3406991" cy="438563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zh-CN" altLang="en-US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任课教师：梁东魁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7"/>
          <p:cNvSpPr txBox="1"/>
          <p:nvPr/>
        </p:nvSpPr>
        <p:spPr>
          <a:xfrm>
            <a:off x="3995936" y="5006661"/>
            <a:ext cx="4849680" cy="438563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联系方式：</a:t>
            </a:r>
            <a:r>
              <a:rPr lang="en-US" altLang="zh-CN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13784190649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图片 37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149080"/>
            <a:ext cx="8108210" cy="185056"/>
          </a:xfrm>
          <a:prstGeom prst="rect">
            <a:avLst/>
          </a:prstGeom>
        </p:spPr>
      </p:pic>
      <p:sp>
        <p:nvSpPr>
          <p:cNvPr id="39" name="标题 1"/>
          <p:cNvSpPr txBox="1">
            <a:spLocks/>
          </p:cNvSpPr>
          <p:nvPr/>
        </p:nvSpPr>
        <p:spPr>
          <a:xfrm>
            <a:off x="1219159" y="1870370"/>
            <a:ext cx="6665209" cy="184666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第一课 </a:t>
            </a:r>
            <a:endParaRPr lang="en-US" altLang="zh-CN" sz="36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初识</a:t>
            </a:r>
            <a:r>
              <a:rPr lang="en-US" altLang="zh-CN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Android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271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212608" y="1268760"/>
            <a:ext cx="6303608" cy="4752528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n"/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操作系统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Win7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64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位）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n"/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Java JDK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jdk-9.0.4_windows-x64_bin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位）</a:t>
            </a:r>
          </a:p>
          <a:p>
            <a:pPr marL="301943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JDK( Java Development Kit)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语言的软件开发工具包，用于移动设备、嵌入式设备上的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应用程序。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开发的核心，包含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运行环境和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工具。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n"/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Android Studio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(with SDK)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01943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android-studio-bundle-162.3871768-windows (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64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位 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2.3.1.0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版本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 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----- (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http://www.android-studio.org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/)</a:t>
            </a:r>
          </a:p>
          <a:p>
            <a:pPr marL="301943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Android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集成开发工具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，基于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IntelliJ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IDEA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Tx/>
              <a:buFont typeface="Wingdings" panose="05000000000000000000" pitchFamily="2" charset="2"/>
              <a:buChar char="n"/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虚拟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设备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AVDs 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(Android emulator)</a:t>
            </a:r>
          </a:p>
          <a:p>
            <a:pPr marL="301943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 Virtual Device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，模拟实际手机的运行环境。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412776"/>
            <a:ext cx="2376264" cy="4310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内容占位符 1"/>
          <p:cNvSpPr txBox="1">
            <a:spLocks/>
          </p:cNvSpPr>
          <p:nvPr/>
        </p:nvSpPr>
        <p:spPr>
          <a:xfrm>
            <a:off x="827584" y="6165304"/>
            <a:ext cx="7704856" cy="5235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注：根据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下载相应版本软件，各软件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必须保持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一致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212608" y="332581"/>
            <a:ext cx="8050088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1.2 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开发环境介绍 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机房配置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241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0" y="1271832"/>
            <a:ext cx="9144000" cy="53964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android-studio-bundle-162.3871768-windows (with SDK 64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位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下载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01943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(1)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打开网站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http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://www.android-studio.org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，选择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下载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itchFamily="2" charset="2"/>
              </a:rPr>
              <a:t>《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历史版本下载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</a:p>
          <a:p>
            <a:pPr marL="301943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(2)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转入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http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://www.android-studio.org/index.php/download/hisversion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，查找到</a:t>
            </a:r>
            <a:r>
              <a:rPr lang="en-US" altLang="zh-CN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2.3.1.0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版本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可直接在页面</a:t>
            </a:r>
            <a:r>
              <a:rPr lang="en-US" altLang="zh-CN" sz="160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Ctrl+F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，在搜索栏输入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2.3.1.0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查找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进行下载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01943" lvl="1" indent="0">
              <a:lnSpc>
                <a:spcPct val="150000"/>
              </a:lnSpc>
              <a:buNone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01943" lvl="1" indent="0">
              <a:lnSpc>
                <a:spcPct val="150000"/>
              </a:lnSpc>
              <a:buNone/>
            </a:pP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01943" lvl="1" indent="0">
              <a:lnSpc>
                <a:spcPct val="150000"/>
              </a:lnSpc>
              <a:buNone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01943" lvl="1" indent="0">
              <a:lnSpc>
                <a:spcPct val="150000"/>
              </a:lnSpc>
              <a:buNone/>
            </a:pP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01943" lvl="1" indent="0">
              <a:lnSpc>
                <a:spcPct val="150000"/>
              </a:lnSpc>
              <a:buNone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01943" lvl="1" indent="0">
              <a:lnSpc>
                <a:spcPct val="150000"/>
              </a:lnSpc>
              <a:buNone/>
            </a:pP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01943" lvl="1" indent="0">
              <a:lnSpc>
                <a:spcPct val="150000"/>
              </a:lnSpc>
              <a:buNone/>
            </a:pP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18355" y="3610340"/>
            <a:ext cx="580600" cy="2329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23728" y="4653135"/>
            <a:ext cx="1008112" cy="7814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662709" y="4927364"/>
            <a:ext cx="1145946" cy="629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467544" y="3010952"/>
            <a:ext cx="8064896" cy="2794312"/>
            <a:chOff x="662270" y="3068960"/>
            <a:chExt cx="7582138" cy="2520281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71" b="35131"/>
            <a:stretch/>
          </p:blipFill>
          <p:spPr bwMode="auto">
            <a:xfrm>
              <a:off x="4458995" y="3101580"/>
              <a:ext cx="3785413" cy="24876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96" b="60934"/>
            <a:stretch/>
          </p:blipFill>
          <p:spPr bwMode="auto">
            <a:xfrm>
              <a:off x="662270" y="3068960"/>
              <a:ext cx="3621698" cy="24876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7092280" y="3373423"/>
              <a:ext cx="580600" cy="23297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40152" y="4079816"/>
              <a:ext cx="580600" cy="23297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04048" y="4927364"/>
              <a:ext cx="770790" cy="66187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763688" y="3326453"/>
              <a:ext cx="1145946" cy="31857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</p:grpSp>
      <p:cxnSp>
        <p:nvCxnSpPr>
          <p:cNvPr id="9" name="直接箭头连接符 8"/>
          <p:cNvCxnSpPr/>
          <p:nvPr/>
        </p:nvCxnSpPr>
        <p:spPr>
          <a:xfrm flipH="1" flipV="1">
            <a:off x="5796136" y="5556620"/>
            <a:ext cx="599630" cy="104628"/>
          </a:xfrm>
          <a:prstGeom prst="straightConnector1">
            <a:avLst/>
          </a:prstGeom>
          <a:ln w="476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标题 1"/>
          <p:cNvSpPr txBox="1">
            <a:spLocks/>
          </p:cNvSpPr>
          <p:nvPr/>
        </p:nvSpPr>
        <p:spPr>
          <a:xfrm>
            <a:off x="212608" y="332581"/>
            <a:ext cx="8050088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1.3 Android Studio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下载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内容占位符 1"/>
          <p:cNvSpPr txBox="1">
            <a:spLocks/>
          </p:cNvSpPr>
          <p:nvPr/>
        </p:nvSpPr>
        <p:spPr>
          <a:xfrm>
            <a:off x="683568" y="5949280"/>
            <a:ext cx="7632848" cy="4931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注：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可选择</a:t>
            </a:r>
            <a:r>
              <a:rPr lang="en-US" altLang="zh-CN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2.3.1.0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版本进行练习，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也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可以下载</a:t>
            </a:r>
            <a:r>
              <a:rPr lang="zh-CN" altLang="en-US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最新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版本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自学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944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212608" y="1268760"/>
            <a:ext cx="8707656" cy="496855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ClrTx/>
              <a:buNone/>
            </a:pP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(1)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安装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JDK</a:t>
            </a:r>
          </a:p>
          <a:p>
            <a:pPr marL="301943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安装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过程比较简单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，一路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Next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即可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，注意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将</a:t>
            </a:r>
            <a:r>
              <a:rPr lang="en-US" altLang="zh-CN" sz="1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JDK</a:t>
            </a:r>
            <a:r>
              <a:rPr lang="zh-CN" altLang="en-US" sz="1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1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JRE</a:t>
            </a:r>
            <a:r>
              <a:rPr lang="zh-CN" altLang="en-US" sz="1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安装到同一个</a:t>
            </a:r>
            <a:r>
              <a:rPr lang="zh-CN" altLang="en-US" sz="18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目录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JDK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默认安装成功后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，系统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目录下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出现有</a:t>
            </a:r>
            <a:r>
              <a:rPr lang="en-US" altLang="zh-CN" sz="1800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jdk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1800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jre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两个文件夹。</a:t>
            </a:r>
            <a:endParaRPr lang="en-US" altLang="zh-CN" sz="18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105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ClrTx/>
              <a:buNone/>
            </a:pP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(2)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环境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变量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配置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(win7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pPr marL="301943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若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JDK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安装目录为：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:\Program 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Files\Java\jdk1.7.0_75/bin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，则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Path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配置如下：</a:t>
            </a:r>
            <a:endParaRPr lang="en-US" altLang="zh-CN" sz="18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81343" lvl="2" indent="0">
              <a:lnSpc>
                <a:spcPct val="150000"/>
              </a:lnSpc>
              <a:spcBef>
                <a:spcPts val="0"/>
              </a:spcBef>
              <a:buClrTx/>
              <a:buNone/>
            </a:pP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(1)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右键计算机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属性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itchFamily="2" charset="2"/>
              </a:rPr>
              <a:t>高级系统设置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itchFamily="2" charset="2"/>
              </a:rPr>
              <a:t>高级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itchFamily="2" charset="2"/>
              </a:rPr>
              <a:t>环境变量</a:t>
            </a:r>
            <a:endParaRPr lang="en-US" altLang="zh-CN" sz="16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Wingdings" pitchFamily="2" charset="2"/>
            </a:endParaRPr>
          </a:p>
          <a:p>
            <a:pPr marL="581343" lvl="2" indent="0">
              <a:lnSpc>
                <a:spcPct val="150000"/>
              </a:lnSpc>
              <a:spcBef>
                <a:spcPts val="0"/>
              </a:spcBef>
              <a:buClrTx/>
              <a:buNone/>
            </a:pP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itchFamily="2" charset="2"/>
              </a:rPr>
              <a:t>(2)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itchFamily="2" charset="2"/>
              </a:rPr>
              <a:t>选择系统变量中的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itchFamily="2" charset="2"/>
              </a:rPr>
              <a:t>Path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itchFamily="2" charset="2"/>
              </a:rPr>
              <a:t>编辑，在路径最后添加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itchFamily="2" charset="2"/>
              </a:rPr>
              <a:t>JDK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Wingdings" pitchFamily="2" charset="2"/>
              </a:rPr>
              <a:t>的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变量值，即添加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en-US" altLang="zh-CN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  <a:r>
              <a:rPr lang="en-US" altLang="zh-CN" sz="16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E:\Program Files\Java \jdk1.7.0_75/bin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，分号必须有。</a:t>
            </a:r>
            <a:r>
              <a:rPr lang="zh-CN" altLang="en-US" sz="1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图例参考下页。</a:t>
            </a:r>
            <a:endParaRPr lang="en-US" altLang="zh-CN" sz="18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212608" y="332581"/>
            <a:ext cx="8050088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1.4 Java 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JDK 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安装和环境变量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设置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(3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个步骤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204262" y="2703638"/>
            <a:ext cx="4311954" cy="1445442"/>
            <a:chOff x="4365185" y="2339007"/>
            <a:chExt cx="4511990" cy="1729210"/>
          </a:xfrm>
        </p:grpSpPr>
        <p:grpSp>
          <p:nvGrpSpPr>
            <p:cNvPr id="6" name="组合 5"/>
            <p:cNvGrpSpPr/>
            <p:nvPr/>
          </p:nvGrpSpPr>
          <p:grpSpPr>
            <a:xfrm>
              <a:off x="4365185" y="2425152"/>
              <a:ext cx="4476302" cy="1470056"/>
              <a:chOff x="6337524" y="2286000"/>
              <a:chExt cx="4476302" cy="1470056"/>
            </a:xfrm>
          </p:grpSpPr>
          <p:pic>
            <p:nvPicPr>
              <p:cNvPr id="7" name="图片 6" descr="屏幕剪辑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07374" y="2286000"/>
                <a:ext cx="4406452" cy="1470056"/>
              </a:xfrm>
              <a:prstGeom prst="rect">
                <a:avLst/>
              </a:prstGeom>
            </p:spPr>
          </p:pic>
          <p:pic>
            <p:nvPicPr>
              <p:cNvPr id="8" name="图片 7" descr="屏幕剪辑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37524" y="3184477"/>
                <a:ext cx="504895" cy="381053"/>
              </a:xfrm>
              <a:prstGeom prst="rect">
                <a:avLst/>
              </a:prstGeom>
            </p:spPr>
          </p:pic>
        </p:grpSp>
        <p:sp>
          <p:nvSpPr>
            <p:cNvPr id="9" name="文本框 8"/>
            <p:cNvSpPr txBox="1"/>
            <p:nvPr/>
          </p:nvSpPr>
          <p:spPr>
            <a:xfrm>
              <a:off x="4385463" y="2339007"/>
              <a:ext cx="4491712" cy="1729210"/>
            </a:xfrm>
            <a:prstGeom prst="rect">
              <a:avLst/>
            </a:prstGeom>
            <a:noFill/>
            <a:ln w="3492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  <p:sp>
        <p:nvSpPr>
          <p:cNvPr id="11" name="内容占位符 1"/>
          <p:cNvSpPr txBox="1">
            <a:spLocks/>
          </p:cNvSpPr>
          <p:nvPr/>
        </p:nvSpPr>
        <p:spPr>
          <a:xfrm>
            <a:off x="251520" y="6289848"/>
            <a:ext cx="8676456" cy="5235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lnSpc>
                <a:spcPct val="150000"/>
              </a:lnSpc>
              <a:spcBef>
                <a:spcPts val="0"/>
              </a:spcBef>
              <a:buClrTx/>
              <a:buNone/>
            </a:pPr>
            <a:r>
              <a:rPr lang="zh-CN" altLang="en-US" sz="1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特别提醒：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为防止操作失误，请先将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path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的值保存到</a:t>
            </a:r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文本文件做好</a:t>
            </a: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备份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，以便恢复！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92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内容占位符 1"/>
          <p:cNvSpPr txBox="1">
            <a:spLocks/>
          </p:cNvSpPr>
          <p:nvPr/>
        </p:nvSpPr>
        <p:spPr>
          <a:xfrm>
            <a:off x="467544" y="4630872"/>
            <a:ext cx="7920880" cy="21104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mbol" pitchFamily="18" charset="2"/>
              <a:buNone/>
            </a:pPr>
            <a:endParaRPr lang="en-US" altLang="zh-CN" sz="2000" dirty="0" smtClean="0">
              <a:ea typeface="微软雅黑" pitchFamily="34" charset="-122"/>
            </a:endParaRPr>
          </a:p>
          <a:p>
            <a:pPr marL="0" indent="0">
              <a:buFont typeface="Symbol" pitchFamily="18" charset="2"/>
              <a:buNone/>
            </a:pPr>
            <a:endParaRPr lang="en-US" altLang="zh-CN" sz="2000" dirty="0">
              <a:ea typeface="微软雅黑" pitchFamily="34" charset="-122"/>
            </a:endParaRPr>
          </a:p>
          <a:p>
            <a:pPr marL="0" indent="0">
              <a:buFont typeface="Symbol" pitchFamily="18" charset="2"/>
              <a:buNone/>
            </a:pPr>
            <a:endParaRPr lang="en-US" altLang="zh-CN" sz="2000" dirty="0" smtClean="0">
              <a:ea typeface="微软雅黑" pitchFamily="34" charset="-122"/>
            </a:endParaRPr>
          </a:p>
          <a:p>
            <a:pPr marL="0" indent="0">
              <a:buFont typeface="Symbol" pitchFamily="18" charset="2"/>
              <a:buNone/>
            </a:pPr>
            <a:endParaRPr lang="en-US" altLang="zh-CN" sz="2000" dirty="0">
              <a:ea typeface="微软雅黑" pitchFamily="34" charset="-122"/>
            </a:endParaRPr>
          </a:p>
          <a:p>
            <a:pPr marL="0" indent="0">
              <a:buFont typeface="Symbol" pitchFamily="18" charset="2"/>
              <a:buNone/>
            </a:pPr>
            <a:endParaRPr lang="en-US" altLang="zh-CN" sz="2000" dirty="0" smtClean="0">
              <a:ea typeface="微软雅黑" pitchFamily="34" charset="-122"/>
            </a:endParaRPr>
          </a:p>
          <a:p>
            <a:pPr marL="0" indent="0">
              <a:buFont typeface="Symbol" pitchFamily="18" charset="2"/>
              <a:buNone/>
            </a:pPr>
            <a:endParaRPr lang="en-US" altLang="zh-CN" sz="2000" dirty="0">
              <a:ea typeface="微软雅黑" pitchFamily="34" charset="-122"/>
            </a:endParaRPr>
          </a:p>
          <a:p>
            <a:pPr marL="0" indent="0">
              <a:buFont typeface="Symbol" pitchFamily="18" charset="2"/>
              <a:buNone/>
            </a:pPr>
            <a:endParaRPr lang="en-US" altLang="zh-CN" sz="2000" dirty="0" smtClean="0">
              <a:ea typeface="微软雅黑" pitchFamily="34" charset="-122"/>
            </a:endParaRPr>
          </a:p>
          <a:p>
            <a:pPr marL="0" indent="0">
              <a:buFont typeface="Symbol" pitchFamily="18" charset="2"/>
              <a:buNone/>
            </a:pPr>
            <a:endParaRPr lang="en-US" altLang="zh-CN" sz="2200" dirty="0">
              <a:ea typeface="微软雅黑" pitchFamily="34" charset="-122"/>
            </a:endParaRPr>
          </a:p>
          <a:p>
            <a:pPr marL="0" indent="0">
              <a:buFont typeface="Symbol" pitchFamily="18" charset="2"/>
              <a:buNone/>
            </a:pPr>
            <a:endParaRPr lang="en-US" altLang="zh-CN" sz="2000" dirty="0" smtClean="0">
              <a:ea typeface="微软雅黑" pitchFamily="34" charset="-122"/>
            </a:endParaRPr>
          </a:p>
          <a:p>
            <a:pPr marL="0" indent="0">
              <a:buFont typeface="Symbol" pitchFamily="18" charset="2"/>
              <a:buNone/>
            </a:pPr>
            <a:endParaRPr lang="en-US" altLang="zh-CN" sz="2000" dirty="0">
              <a:ea typeface="微软雅黑" pitchFamily="34" charset="-122"/>
            </a:endParaRPr>
          </a:p>
          <a:p>
            <a:pPr marL="0" indent="0">
              <a:buNone/>
            </a:pPr>
            <a:r>
              <a:rPr lang="zh-CN" altLang="en-US" sz="1800" dirty="0" smtClean="0">
                <a:solidFill>
                  <a:srgbClr val="C00000"/>
                </a:solidFill>
                <a:ea typeface="微软雅黑" pitchFamily="34" charset="-122"/>
              </a:rPr>
              <a:t>注：</a:t>
            </a:r>
            <a:endParaRPr lang="en-US" altLang="zh-CN" sz="1800" dirty="0" smtClean="0">
              <a:solidFill>
                <a:srgbClr val="C00000"/>
              </a:solidFill>
              <a:ea typeface="微软雅黑" pitchFamily="34" charset="-122"/>
            </a:endParaRPr>
          </a:p>
          <a:p>
            <a:pPr marL="301943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ea typeface="微软雅黑" pitchFamily="34" charset="-122"/>
              </a:rPr>
              <a:t>(1)</a:t>
            </a:r>
            <a:r>
              <a:rPr lang="zh-CN" altLang="en-US" sz="1600" dirty="0" smtClean="0">
                <a:ea typeface="微软雅黑" pitchFamily="34" charset="-122"/>
              </a:rPr>
              <a:t>各个环境变量间用“</a:t>
            </a:r>
            <a:r>
              <a:rPr lang="en-US" altLang="zh-CN" sz="1600" dirty="0" smtClean="0">
                <a:ea typeface="微软雅黑" pitchFamily="34" charset="-122"/>
              </a:rPr>
              <a:t>;</a:t>
            </a:r>
            <a:r>
              <a:rPr lang="zh-CN" altLang="en-US" sz="1600" dirty="0" smtClean="0">
                <a:ea typeface="微软雅黑" pitchFamily="34" charset="-122"/>
              </a:rPr>
              <a:t>”隔开，因此添加环境变量时需要在前边先添加一个英文半角的“</a:t>
            </a:r>
            <a:r>
              <a:rPr lang="en-US" altLang="zh-CN" sz="1600" dirty="0" smtClean="0">
                <a:ea typeface="微软雅黑" pitchFamily="34" charset="-122"/>
              </a:rPr>
              <a:t>;</a:t>
            </a:r>
            <a:r>
              <a:rPr lang="zh-CN" altLang="en-US" sz="1600" dirty="0" smtClean="0">
                <a:ea typeface="微软雅黑" pitchFamily="34" charset="-122"/>
              </a:rPr>
              <a:t>”。注意</a:t>
            </a:r>
            <a:r>
              <a:rPr lang="zh-CN" altLang="en-US" sz="1600" dirty="0">
                <a:ea typeface="微软雅黑" pitchFamily="34" charset="-122"/>
              </a:rPr>
              <a:t>区分</a:t>
            </a:r>
            <a:r>
              <a:rPr lang="zh-CN" altLang="en-US" sz="1600" dirty="0" smtClean="0">
                <a:ea typeface="微软雅黑" pitchFamily="34" charset="-122"/>
              </a:rPr>
              <a:t>中文分号</a:t>
            </a:r>
            <a:r>
              <a:rPr lang="zh-CN" altLang="en-US" sz="1600" b="1" dirty="0">
                <a:solidFill>
                  <a:srgbClr val="FF0000"/>
                </a:solidFill>
                <a:ea typeface="微软雅黑" pitchFamily="34" charset="-122"/>
              </a:rPr>
              <a:t>“；”</a:t>
            </a:r>
            <a:r>
              <a:rPr lang="zh-CN" altLang="en-US" sz="1600" dirty="0">
                <a:ea typeface="微软雅黑" pitchFamily="34" charset="-122"/>
              </a:rPr>
              <a:t>和</a:t>
            </a:r>
            <a:r>
              <a:rPr lang="zh-CN" altLang="en-US" sz="1600" dirty="0" smtClean="0">
                <a:ea typeface="微软雅黑" pitchFamily="34" charset="-122"/>
              </a:rPr>
              <a:t>英文分号</a:t>
            </a:r>
            <a:r>
              <a:rPr lang="zh-CN" altLang="en-US" sz="1600" b="1" dirty="0" smtClean="0">
                <a:solidFill>
                  <a:srgbClr val="FF0000"/>
                </a:solidFill>
                <a:ea typeface="微软雅黑" pitchFamily="34" charset="-122"/>
              </a:rPr>
              <a:t>“</a:t>
            </a:r>
            <a:r>
              <a:rPr lang="en-US" altLang="zh-CN" sz="1600" b="1" dirty="0">
                <a:solidFill>
                  <a:srgbClr val="FF0000"/>
                </a:solidFill>
                <a:ea typeface="微软雅黑" pitchFamily="34" charset="-122"/>
              </a:rPr>
              <a:t>;</a:t>
            </a:r>
            <a:r>
              <a:rPr lang="zh-CN" altLang="en-US" sz="1600" b="1" dirty="0" smtClean="0">
                <a:solidFill>
                  <a:srgbClr val="FF0000"/>
                </a:solidFill>
                <a:ea typeface="微软雅黑" pitchFamily="34" charset="-122"/>
              </a:rPr>
              <a:t>”</a:t>
            </a:r>
            <a:r>
              <a:rPr lang="zh-CN" altLang="en-US" sz="1600" dirty="0" smtClean="0">
                <a:ea typeface="微软雅黑" pitchFamily="34" charset="-122"/>
              </a:rPr>
              <a:t>。</a:t>
            </a:r>
            <a:endParaRPr lang="en-US" altLang="zh-CN" sz="1600" dirty="0">
              <a:ea typeface="微软雅黑" pitchFamily="34" charset="-122"/>
            </a:endParaRPr>
          </a:p>
          <a:p>
            <a:pPr marL="301943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ea typeface="微软雅黑" pitchFamily="34" charset="-122"/>
              </a:rPr>
              <a:t>(2) win10</a:t>
            </a:r>
            <a:r>
              <a:rPr lang="zh-CN" altLang="en-US" sz="1600" dirty="0" smtClean="0">
                <a:ea typeface="微软雅黑" pitchFamily="34" charset="-122"/>
              </a:rPr>
              <a:t>系统的配置稍有差异，可自行百度“</a:t>
            </a:r>
            <a:r>
              <a:rPr lang="en-US" altLang="zh-CN" sz="1600" dirty="0" smtClean="0">
                <a:ea typeface="微软雅黑" pitchFamily="34" charset="-122"/>
              </a:rPr>
              <a:t>win10</a:t>
            </a:r>
            <a:r>
              <a:rPr lang="zh-CN" altLang="en-US" sz="1600" dirty="0" smtClean="0">
                <a:ea typeface="微软雅黑" pitchFamily="34" charset="-122"/>
              </a:rPr>
              <a:t>下如何配置环境变量”</a:t>
            </a:r>
            <a:r>
              <a:rPr lang="zh-CN" altLang="en-US" sz="1600" dirty="0">
                <a:ea typeface="微软雅黑" pitchFamily="34" charset="-122"/>
              </a:rPr>
              <a:t>。</a:t>
            </a:r>
            <a:endParaRPr lang="en-US" altLang="zh-CN" sz="1600" dirty="0" smtClean="0">
              <a:ea typeface="微软雅黑" pitchFamily="34" charset="-122"/>
            </a:endParaRP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161" y="2997348"/>
            <a:ext cx="6911975" cy="345598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415831" y="3881061"/>
            <a:ext cx="5614169" cy="2083265"/>
            <a:chOff x="899592" y="2785895"/>
            <a:chExt cx="5614169" cy="2083265"/>
          </a:xfrm>
        </p:grpSpPr>
        <p:sp>
          <p:nvSpPr>
            <p:cNvPr id="5" name="TextBox 4"/>
            <p:cNvSpPr txBox="1"/>
            <p:nvPr/>
          </p:nvSpPr>
          <p:spPr>
            <a:xfrm>
              <a:off x="899592" y="2785895"/>
              <a:ext cx="580600" cy="23297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cxnSp>
          <p:nvCxnSpPr>
            <p:cNvPr id="7" name="直接箭头连接符 6"/>
            <p:cNvCxnSpPr/>
            <p:nvPr/>
          </p:nvCxnSpPr>
          <p:spPr>
            <a:xfrm>
              <a:off x="1480192" y="3018869"/>
              <a:ext cx="1964806" cy="949085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444997" y="3967953"/>
              <a:ext cx="853994" cy="23297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00334" y="3159926"/>
              <a:ext cx="580600" cy="23297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507047" y="3803376"/>
              <a:ext cx="580600" cy="23297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73513" y="4586095"/>
              <a:ext cx="1440248" cy="2830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cxnSp>
          <p:nvCxnSpPr>
            <p:cNvPr id="15" name="直接箭头连接符 14"/>
            <p:cNvCxnSpPr/>
            <p:nvPr/>
          </p:nvCxnSpPr>
          <p:spPr>
            <a:xfrm flipV="1">
              <a:off x="4298991" y="3392900"/>
              <a:ext cx="201343" cy="575054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>
              <a:off x="5073513" y="3392900"/>
              <a:ext cx="433534" cy="410476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>
              <a:stCxn id="11" idx="2"/>
              <a:endCxn id="12" idx="0"/>
            </p:cNvCxnSpPr>
            <p:nvPr/>
          </p:nvCxnSpPr>
          <p:spPr>
            <a:xfrm flipH="1">
              <a:off x="5793637" y="4036350"/>
              <a:ext cx="3710" cy="549745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5009152" y="4628113"/>
            <a:ext cx="580600" cy="1164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endParaRPr lang="zh-CN" altLang="en-US" dirty="0"/>
          </a:p>
        </p:txBody>
      </p:sp>
      <p:sp>
        <p:nvSpPr>
          <p:cNvPr id="20" name="标题 1"/>
          <p:cNvSpPr txBox="1">
            <a:spLocks/>
          </p:cNvSpPr>
          <p:nvPr/>
        </p:nvSpPr>
        <p:spPr>
          <a:xfrm>
            <a:off x="212608" y="332581"/>
            <a:ext cx="8050088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1.4 Java 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JDK 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安装和环境变量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设置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内容占位符 1"/>
          <p:cNvSpPr txBox="1">
            <a:spLocks/>
          </p:cNvSpPr>
          <p:nvPr/>
        </p:nvSpPr>
        <p:spPr>
          <a:xfrm>
            <a:off x="212608" y="1264791"/>
            <a:ext cx="8429742" cy="17325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Font typeface="Symbol" pitchFamily="18" charset="2"/>
              <a:buNone/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环境变量配置</a:t>
            </a:r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示意图</a:t>
            </a:r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(win7</a:t>
            </a:r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</a:t>
            </a:r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pPr marL="301943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1)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各个环境变量间用“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”隔开，因此添加环境变量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时需要先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添加一个英文半角的“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注意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区分中文分号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“；”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和英文分号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01943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(2) win10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系统的配置稍有差异，可自行百度“</a:t>
            </a: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win10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下如何配置环境变量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19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内容占位符 1"/>
          <p:cNvSpPr txBox="1">
            <a:spLocks/>
          </p:cNvSpPr>
          <p:nvPr/>
        </p:nvSpPr>
        <p:spPr>
          <a:xfrm>
            <a:off x="212608" y="1268760"/>
            <a:ext cx="8679872" cy="5328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(3)</a:t>
            </a:r>
            <a:r>
              <a:rPr lang="zh-CN" altLang="en-US" sz="2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环境测试</a:t>
            </a:r>
            <a:endParaRPr lang="en-US" altLang="zh-CN" sz="2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01943" lvl="1" indent="0">
              <a:lnSpc>
                <a:spcPct val="150000"/>
              </a:lnSpc>
              <a:buNone/>
            </a:pP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安装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、配置完成后，在开始菜单的搜索栏中，输入</a:t>
            </a:r>
            <a:r>
              <a:rPr lang="en-US" altLang="zh-CN" sz="18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cmd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打开命令行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窗口，然后输入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后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回车。如果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安装、配置正确，会出现以下提示：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01943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01943" lvl="1" indent="0">
              <a:lnSpc>
                <a:spcPct val="150000"/>
              </a:lnSpc>
              <a:buNone/>
            </a:pPr>
            <a:r>
              <a:rPr lang="zh-CN" altLang="en-US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若提示“</a:t>
            </a:r>
            <a:r>
              <a:rPr lang="en-US" altLang="zh-CN" sz="1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’java’</a:t>
            </a:r>
            <a:r>
              <a:rPr lang="zh-CN" altLang="en-US" sz="1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不是内部或外部命令，也不是可执行程序或批处理文件</a:t>
            </a:r>
            <a:r>
              <a:rPr lang="zh-CN" altLang="en-US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”，则说明未配置成功，需要检查安装、配置过程，将</a:t>
            </a:r>
            <a:r>
              <a:rPr lang="en-US" altLang="zh-CN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path</a:t>
            </a:r>
            <a:r>
              <a:rPr lang="zh-CN" altLang="en-US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恢复，然后重新配置。</a:t>
            </a:r>
            <a:endParaRPr lang="en-US" altLang="zh-CN" sz="18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259632" y="2852936"/>
            <a:ext cx="6696744" cy="2664296"/>
            <a:chOff x="107504" y="2708920"/>
            <a:chExt cx="6696744" cy="299155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599" r="56715"/>
            <a:stretch/>
          </p:blipFill>
          <p:spPr bwMode="auto">
            <a:xfrm>
              <a:off x="1619672" y="2708920"/>
              <a:ext cx="5184576" cy="29915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1691680" y="5085184"/>
              <a:ext cx="921967" cy="2880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121008" y="3169016"/>
              <a:ext cx="360040" cy="14401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211960" y="3321824"/>
              <a:ext cx="2448272" cy="20601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sp>
          <p:nvSpPr>
            <p:cNvPr id="13" name="矩形标注 12"/>
            <p:cNvSpPr/>
            <p:nvPr/>
          </p:nvSpPr>
          <p:spPr>
            <a:xfrm>
              <a:off x="107504" y="5220408"/>
              <a:ext cx="1440160" cy="296824"/>
            </a:xfrm>
            <a:prstGeom prst="wedgeRectCallout">
              <a:avLst>
                <a:gd name="adj1" fmla="val 72920"/>
                <a:gd name="adj2" fmla="val -2776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500" dirty="0" smtClean="0">
                  <a:solidFill>
                    <a:schemeClr val="tx1"/>
                  </a:solidFill>
                </a:rPr>
                <a:t>此处输入</a:t>
              </a:r>
              <a:r>
                <a:rPr lang="en-US" altLang="zh-CN" sz="1500" dirty="0" err="1" smtClean="0">
                  <a:solidFill>
                    <a:schemeClr val="tx1"/>
                  </a:solidFill>
                </a:rPr>
                <a:t>cmd</a:t>
              </a:r>
              <a:endParaRPr lang="zh-CN" altLang="en-US" sz="15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标题 1"/>
          <p:cNvSpPr txBox="1">
            <a:spLocks/>
          </p:cNvSpPr>
          <p:nvPr/>
        </p:nvSpPr>
        <p:spPr>
          <a:xfrm>
            <a:off x="212608" y="332581"/>
            <a:ext cx="8050088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1.4 Java 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JDK 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安装和环境变量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设置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62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212608" y="1268760"/>
            <a:ext cx="8679872" cy="475252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Android 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Studio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(with SDK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安装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01943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双击安装文件，进入安装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界面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，选中</a:t>
            </a:r>
            <a:r>
              <a:rPr lang="zh-CN" altLang="en-US" sz="1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全部选项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后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点击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next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直到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完成。</a:t>
            </a:r>
            <a:endParaRPr lang="en-US" altLang="zh-CN" sz="18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01943" lvl="1" indent="0">
              <a:lnSpc>
                <a:spcPct val="150000"/>
              </a:lnSpc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01943" lvl="1" indent="0">
              <a:lnSpc>
                <a:spcPct val="150000"/>
              </a:lnSpc>
              <a:buNone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01943" lvl="1" indent="0">
              <a:lnSpc>
                <a:spcPct val="150000"/>
              </a:lnSpc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                                       or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01943" lvl="1" indent="0">
              <a:lnSpc>
                <a:spcPct val="150000"/>
              </a:lnSpc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                                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01943" lvl="1" indent="0">
              <a:lnSpc>
                <a:spcPct val="150000"/>
              </a:lnSpc>
              <a:buNone/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154430" lvl="3" indent="-285750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Android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Studio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主程序，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必选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154430" lvl="3" indent="-285750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Android Virtual Device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，可选，选中安装完成后即可使用。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建议选择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154430" lvl="3" indent="-285750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Android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SDK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，可选。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建议选择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187624" y="2348881"/>
            <a:ext cx="6552728" cy="2520280"/>
            <a:chOff x="1619672" y="2852936"/>
            <a:chExt cx="5616624" cy="1944217"/>
          </a:xfrm>
        </p:grpSpPr>
        <p:pic>
          <p:nvPicPr>
            <p:cNvPr id="4" name="图片 3" descr="屏幕剪辑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9672" y="2852936"/>
              <a:ext cx="2648223" cy="1944217"/>
            </a:xfrm>
            <a:prstGeom prst="rect">
              <a:avLst/>
            </a:prstGeom>
          </p:spPr>
        </p:pic>
        <p:pic>
          <p:nvPicPr>
            <p:cNvPr id="6" name="图片 5" descr="屏幕剪辑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8024" y="2877433"/>
              <a:ext cx="2448272" cy="1919720"/>
            </a:xfrm>
            <a:prstGeom prst="rect">
              <a:avLst/>
            </a:prstGeom>
          </p:spPr>
        </p:pic>
      </p:grpSp>
      <p:sp>
        <p:nvSpPr>
          <p:cNvPr id="8" name="标题 1"/>
          <p:cNvSpPr txBox="1">
            <a:spLocks/>
          </p:cNvSpPr>
          <p:nvPr/>
        </p:nvSpPr>
        <p:spPr>
          <a:xfrm>
            <a:off x="212608" y="332581"/>
            <a:ext cx="8050088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1.5 Android Studio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安装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内容占位符 1"/>
          <p:cNvSpPr txBox="1">
            <a:spLocks/>
          </p:cNvSpPr>
          <p:nvPr/>
        </p:nvSpPr>
        <p:spPr>
          <a:xfrm>
            <a:off x="467544" y="6021288"/>
            <a:ext cx="8352928" cy="6240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注意：</a:t>
            </a:r>
            <a:r>
              <a:rPr lang="zh-CN" altLang="en-US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若需要更改默认安装路径，则必须保证新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路径</a:t>
            </a:r>
            <a:r>
              <a:rPr lang="zh-CN" altLang="en-US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没有中文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空格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4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>
            <p:custDataLst>
              <p:tags r:id="rId1"/>
            </p:custDataLst>
          </p:nvPr>
        </p:nvSpPr>
        <p:spPr>
          <a:xfrm>
            <a:off x="1371919" y="3440613"/>
            <a:ext cx="751809" cy="49244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3200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</a:t>
            </a:r>
            <a:endParaRPr lang="zh-CN" altLang="en-US" sz="3200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矩形 26"/>
          <p:cNvSpPr/>
          <p:nvPr>
            <p:custDataLst>
              <p:tags r:id="rId2"/>
            </p:custDataLst>
          </p:nvPr>
        </p:nvSpPr>
        <p:spPr>
          <a:xfrm>
            <a:off x="3491880" y="3068960"/>
            <a:ext cx="5652120" cy="920059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41663" rIns="949063" anchor="ctr"/>
          <a:lstStyle/>
          <a:p>
            <a:pPr>
              <a:lnSpc>
                <a:spcPct val="130000"/>
              </a:lnSpc>
              <a:defRPr/>
            </a:pPr>
            <a:endParaRPr lang="zh-CN" altLang="en-US" sz="1475" kern="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文本框 1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206526" y="2924944"/>
            <a:ext cx="1141338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8000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sz="8000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标题 5"/>
          <p:cNvSpPr txBox="1"/>
          <p:nvPr>
            <p:custDataLst>
              <p:tags r:id="rId4"/>
            </p:custDataLst>
          </p:nvPr>
        </p:nvSpPr>
        <p:spPr>
          <a:xfrm>
            <a:off x="3707904" y="3345842"/>
            <a:ext cx="5436096" cy="443198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第一个</a:t>
            </a: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Android App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</a:t>
            </a:r>
          </a:p>
        </p:txBody>
      </p:sp>
      <p:sp>
        <p:nvSpPr>
          <p:cNvPr id="36" name="标题 1"/>
          <p:cNvSpPr txBox="1">
            <a:spLocks/>
          </p:cNvSpPr>
          <p:nvPr/>
        </p:nvSpPr>
        <p:spPr>
          <a:xfrm>
            <a:off x="212608" y="332581"/>
            <a:ext cx="8050088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章节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291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212608" y="1376363"/>
            <a:ext cx="8679872" cy="507682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(1)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启动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Android Studio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，选择新建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App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259632" y="1988840"/>
            <a:ext cx="6664913" cy="4248472"/>
            <a:chOff x="1763688" y="1700808"/>
            <a:chExt cx="6214577" cy="381642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xmlns="" id="{E59910C8-8C07-4BD6-81A3-0FCDBCB06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3688" y="1700808"/>
              <a:ext cx="5688632" cy="3816424"/>
            </a:xfrm>
            <a:prstGeom prst="rect">
              <a:avLst/>
            </a:prstGeom>
          </p:spPr>
        </p:pic>
        <p:sp>
          <p:nvSpPr>
            <p:cNvPr id="7" name="椭圆 6">
              <a:extLst>
                <a:ext uri="{FF2B5EF4-FFF2-40B4-BE49-F238E27FC236}">
                  <a16:creationId xmlns:a16="http://schemas.microsoft.com/office/drawing/2014/main" xmlns="" id="{F26E21B6-6A66-45B4-BA1A-C2781D10D5C1}"/>
                </a:ext>
              </a:extLst>
            </p:cNvPr>
            <p:cNvSpPr/>
            <p:nvPr/>
          </p:nvSpPr>
          <p:spPr>
            <a:xfrm>
              <a:off x="3203848" y="2952992"/>
              <a:ext cx="2664296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5">
              <a:extLst>
                <a:ext uri="{FF2B5EF4-FFF2-40B4-BE49-F238E27FC236}">
                  <a16:creationId xmlns:a16="http://schemas.microsoft.com/office/drawing/2014/main" xmlns="" id="{359792B3-F3D3-43E0-B8EE-BC0C12674DD9}"/>
                </a:ext>
              </a:extLst>
            </p:cNvPr>
            <p:cNvSpPr txBox="1"/>
            <p:nvPr/>
          </p:nvSpPr>
          <p:spPr>
            <a:xfrm>
              <a:off x="5855568" y="2889751"/>
              <a:ext cx="21226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FF0000"/>
                  </a:solidFill>
                </a:rPr>
                <a:t>创建</a:t>
              </a:r>
              <a:r>
                <a:rPr lang="en-US" altLang="zh-CN" sz="1600" b="1" dirty="0">
                  <a:solidFill>
                    <a:srgbClr val="FF0000"/>
                  </a:solidFill>
                </a:rPr>
                <a:t>Android App</a:t>
              </a:r>
              <a:r>
                <a:rPr lang="zh-CN" altLang="en-US" sz="1600" b="1" dirty="0">
                  <a:solidFill>
                    <a:srgbClr val="FF0000"/>
                  </a:solidFill>
                </a:rPr>
                <a:t>项目</a:t>
              </a:r>
            </a:p>
          </p:txBody>
        </p:sp>
      </p:grpSp>
      <p:sp>
        <p:nvSpPr>
          <p:cNvPr id="9" name="标题 1"/>
          <p:cNvSpPr txBox="1">
            <a:spLocks/>
          </p:cNvSpPr>
          <p:nvPr/>
        </p:nvSpPr>
        <p:spPr>
          <a:xfrm>
            <a:off x="212608" y="332581"/>
            <a:ext cx="8050088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创建第一个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Android App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项目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39752" y="4737918"/>
            <a:ext cx="4373383" cy="92333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Start a new Android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Studio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project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创建一个新的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Android Studio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18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212608" y="1376363"/>
            <a:ext cx="8679872" cy="5220989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(2)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设置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App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名称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、公司域名，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选择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项目存储路径</a:t>
            </a:r>
            <a:endParaRPr lang="en-US" altLang="zh-CN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155592" y="1902107"/>
            <a:ext cx="6800784" cy="4047174"/>
            <a:chOff x="550776" y="1250268"/>
            <a:chExt cx="8413712" cy="5304027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xmlns="" id="{EB9C365A-686A-4867-A5B1-D1BF293A0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0776" y="1250268"/>
              <a:ext cx="8402419" cy="5304027"/>
            </a:xfrm>
            <a:prstGeom prst="rect">
              <a:avLst/>
            </a:prstGeom>
          </p:spPr>
        </p:pic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xmlns="" id="{02D59359-7858-4051-9F73-1BEED20288F3}"/>
                </a:ext>
              </a:extLst>
            </p:cNvPr>
            <p:cNvCxnSpPr/>
            <p:nvPr/>
          </p:nvCxnSpPr>
          <p:spPr>
            <a:xfrm flipV="1">
              <a:off x="2051721" y="2534662"/>
              <a:ext cx="1008112" cy="36004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文本框 6">
              <a:extLst>
                <a:ext uri="{FF2B5EF4-FFF2-40B4-BE49-F238E27FC236}">
                  <a16:creationId xmlns:a16="http://schemas.microsoft.com/office/drawing/2014/main" xmlns="" id="{09412A6A-CA7E-4618-83D1-F2C3F905038F}"/>
                </a:ext>
              </a:extLst>
            </p:cNvPr>
            <p:cNvSpPr txBox="1"/>
            <p:nvPr/>
          </p:nvSpPr>
          <p:spPr>
            <a:xfrm>
              <a:off x="2987824" y="2353819"/>
              <a:ext cx="1182827" cy="368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FF0000"/>
                  </a:solidFill>
                </a:rPr>
                <a:t>项目名称</a:t>
              </a: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xmlns="" id="{453D0145-6A23-4EED-AA6B-E11B62F25C1D}"/>
                </a:ext>
              </a:extLst>
            </p:cNvPr>
            <p:cNvCxnSpPr>
              <a:cxnSpLocks/>
            </p:cNvCxnSpPr>
            <p:nvPr/>
          </p:nvCxnSpPr>
          <p:spPr>
            <a:xfrm>
              <a:off x="2051721" y="3274370"/>
              <a:ext cx="1008112" cy="202074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文本框 9">
              <a:extLst>
                <a:ext uri="{FF2B5EF4-FFF2-40B4-BE49-F238E27FC236}">
                  <a16:creationId xmlns:a16="http://schemas.microsoft.com/office/drawing/2014/main" xmlns="" id="{1694C1F6-B7C2-4E7C-928E-48C80E69633A}"/>
                </a:ext>
              </a:extLst>
            </p:cNvPr>
            <p:cNvSpPr txBox="1"/>
            <p:nvPr/>
          </p:nvSpPr>
          <p:spPr>
            <a:xfrm>
              <a:off x="2933660" y="3291777"/>
              <a:ext cx="3892764" cy="425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</a:rPr>
                <a:t>公司域名</a:t>
              </a:r>
              <a:r>
                <a:rPr lang="zh-CN" altLang="en-US" sz="1600" b="1" dirty="0" smtClean="0">
                  <a:solidFill>
                    <a:schemeClr val="bg1">
                      <a:lumMod val="50000"/>
                    </a:schemeClr>
                  </a:solidFill>
                </a:rPr>
                <a:t>名称（一般不修改）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xmlns="" id="{C997BB0E-1044-4C7F-9198-DCB0BE2FB5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5727" y="4795200"/>
              <a:ext cx="885074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文本框 12">
              <a:extLst>
                <a:ext uri="{FF2B5EF4-FFF2-40B4-BE49-F238E27FC236}">
                  <a16:creationId xmlns:a16="http://schemas.microsoft.com/office/drawing/2014/main" xmlns="" id="{B67199E5-6FD4-4CF9-ADEA-068FEF6C145F}"/>
                </a:ext>
              </a:extLst>
            </p:cNvPr>
            <p:cNvSpPr txBox="1"/>
            <p:nvPr/>
          </p:nvSpPr>
          <p:spPr>
            <a:xfrm>
              <a:off x="3913606" y="4607468"/>
              <a:ext cx="1665614" cy="368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FF0000"/>
                  </a:solidFill>
                </a:rPr>
                <a:t>项目存储路径</a:t>
              </a: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xmlns="" id="{B267895D-3943-4713-BE7A-673E014B503C}"/>
                </a:ext>
              </a:extLst>
            </p:cNvPr>
            <p:cNvSpPr/>
            <p:nvPr/>
          </p:nvSpPr>
          <p:spPr>
            <a:xfrm>
              <a:off x="8540912" y="4561295"/>
              <a:ext cx="423576" cy="4926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xmlns="" id="{D6F71255-0016-4FA9-B92E-14C938E490DD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 flipH="1">
              <a:off x="7452321" y="4807619"/>
              <a:ext cx="1088591" cy="89642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文本框 17">
              <a:extLst>
                <a:ext uri="{FF2B5EF4-FFF2-40B4-BE49-F238E27FC236}">
                  <a16:creationId xmlns:a16="http://schemas.microsoft.com/office/drawing/2014/main" xmlns="" id="{2BFA7AE1-7E83-4084-BD17-6ED1AC031F67}"/>
                </a:ext>
              </a:extLst>
            </p:cNvPr>
            <p:cNvSpPr txBox="1"/>
            <p:nvPr/>
          </p:nvSpPr>
          <p:spPr>
            <a:xfrm>
              <a:off x="5516414" y="5646007"/>
              <a:ext cx="3355368" cy="3685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FF0000"/>
                  </a:solidFill>
                </a:rPr>
                <a:t>单击此处，修改项目存储路径</a:t>
              </a:r>
            </a:p>
          </p:txBody>
        </p:sp>
      </p:grpSp>
      <p:sp>
        <p:nvSpPr>
          <p:cNvPr id="22" name="标题 1"/>
          <p:cNvSpPr txBox="1">
            <a:spLocks/>
          </p:cNvSpPr>
          <p:nvPr/>
        </p:nvSpPr>
        <p:spPr>
          <a:xfrm>
            <a:off x="212608" y="332581"/>
            <a:ext cx="8050088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创建第一个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Android App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项目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内容占位符 1"/>
          <p:cNvSpPr txBox="1">
            <a:spLocks/>
          </p:cNvSpPr>
          <p:nvPr/>
        </p:nvSpPr>
        <p:spPr>
          <a:xfrm>
            <a:off x="899592" y="6102277"/>
            <a:ext cx="7363104" cy="42306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注意：</a:t>
            </a:r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若要更改项目的保存位置，则新路径中不能出现</a:t>
            </a:r>
            <a:r>
              <a:rPr lang="zh-CN" altLang="en-US" sz="1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中文</a:t>
            </a: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zh-CN" altLang="en-US" sz="1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空格</a:t>
            </a:r>
            <a:endParaRPr lang="zh-CN" altLang="en-US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92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212608" y="1376363"/>
            <a:ext cx="8679872" cy="507682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(3)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设置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App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产品的实际运行环境、选择</a:t>
            </a:r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Minimum SDK</a:t>
            </a:r>
            <a:endParaRPr lang="en-US" altLang="zh-CN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187621" y="1911077"/>
            <a:ext cx="7128795" cy="4326235"/>
            <a:chOff x="395533" y="1268760"/>
            <a:chExt cx="8336382" cy="5262339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xmlns="" id="{C9B9044F-8A45-4322-961B-2DED044F6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268760"/>
              <a:ext cx="8336378" cy="5262339"/>
            </a:xfrm>
            <a:prstGeom prst="rect">
              <a:avLst/>
            </a:prstGeom>
          </p:spPr>
        </p:pic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xmlns="" id="{18BCF2B7-2AD0-4F2C-B226-AF45A1CBA3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4233" y="3043026"/>
              <a:ext cx="460184" cy="24028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文本框 6">
              <a:extLst>
                <a:ext uri="{FF2B5EF4-FFF2-40B4-BE49-F238E27FC236}">
                  <a16:creationId xmlns:a16="http://schemas.microsoft.com/office/drawing/2014/main" xmlns="" id="{B96519BB-AC17-4285-9F87-6A16092D2A1C}"/>
                </a:ext>
              </a:extLst>
            </p:cNvPr>
            <p:cNvSpPr txBox="1"/>
            <p:nvPr/>
          </p:nvSpPr>
          <p:spPr>
            <a:xfrm>
              <a:off x="395533" y="3237233"/>
              <a:ext cx="2020941" cy="636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默认勾</a:t>
              </a:r>
              <a:r>
                <a:rPr lang="zh-CN" altLang="en-US" sz="1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选此项</a:t>
              </a:r>
              <a:endPara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（手机和平板电脑）</a:t>
              </a: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xmlns="" id="{3DF48197-4A95-47DD-9097-8770C554DAB5}"/>
                </a:ext>
              </a:extLst>
            </p:cNvPr>
            <p:cNvSpPr/>
            <p:nvPr/>
          </p:nvSpPr>
          <p:spPr>
            <a:xfrm>
              <a:off x="5292080" y="3429000"/>
              <a:ext cx="576064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xmlns="" id="{5E357C33-ED2D-43B4-AADE-23CFF7068D4D}"/>
                </a:ext>
              </a:extLst>
            </p:cNvPr>
            <p:cNvCxnSpPr>
              <a:stCxn id="26" idx="7"/>
              <a:endCxn id="28" idx="2"/>
            </p:cNvCxnSpPr>
            <p:nvPr/>
          </p:nvCxnSpPr>
          <p:spPr>
            <a:xfrm flipV="1">
              <a:off x="5783782" y="3027540"/>
              <a:ext cx="295649" cy="44364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文本框 10">
              <a:extLst>
                <a:ext uri="{FF2B5EF4-FFF2-40B4-BE49-F238E27FC236}">
                  <a16:creationId xmlns:a16="http://schemas.microsoft.com/office/drawing/2014/main" xmlns="" id="{373F5AE0-B634-4279-9350-570BDE3E0B20}"/>
                </a:ext>
              </a:extLst>
            </p:cNvPr>
            <p:cNvSpPr txBox="1"/>
            <p:nvPr/>
          </p:nvSpPr>
          <p:spPr>
            <a:xfrm>
              <a:off x="3426947" y="2653167"/>
              <a:ext cx="5304968" cy="374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</a:t>
              </a:r>
              <a:r>
                <a:rPr lang="zh-CN" altLang="en-US" sz="1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选择的</a:t>
              </a:r>
              <a:r>
                <a:rPr lang="en-US" altLang="zh-CN" sz="1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Minimum SDK</a:t>
              </a:r>
              <a:r>
                <a:rPr lang="zh-CN" altLang="en-US" sz="1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版本可涵盖多少百分比的</a:t>
              </a:r>
              <a:r>
                <a:rPr lang="zh-CN" altLang="en-US" sz="1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</a:t>
              </a:r>
              <a:endPara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左中括号 28">
              <a:extLst>
                <a:ext uri="{FF2B5EF4-FFF2-40B4-BE49-F238E27FC236}">
                  <a16:creationId xmlns:a16="http://schemas.microsoft.com/office/drawing/2014/main" xmlns="" id="{28B555C6-6E9B-4EA6-B8B0-334384800C99}"/>
                </a:ext>
              </a:extLst>
            </p:cNvPr>
            <p:cNvSpPr/>
            <p:nvPr/>
          </p:nvSpPr>
          <p:spPr>
            <a:xfrm>
              <a:off x="1619672" y="4077072"/>
              <a:ext cx="72008" cy="874771"/>
            </a:xfrm>
            <a:prstGeom prst="leftBracke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xmlns="" id="{D54B6268-D42F-4B1D-8190-A373906337FE}"/>
                </a:ext>
              </a:extLst>
            </p:cNvPr>
            <p:cNvCxnSpPr>
              <a:cxnSpLocks/>
              <a:stCxn id="29" idx="1"/>
            </p:cNvCxnSpPr>
            <p:nvPr/>
          </p:nvCxnSpPr>
          <p:spPr>
            <a:xfrm flipH="1">
              <a:off x="1259632" y="4514458"/>
              <a:ext cx="360041" cy="84767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文本框 14">
              <a:extLst>
                <a:ext uri="{FF2B5EF4-FFF2-40B4-BE49-F238E27FC236}">
                  <a16:creationId xmlns:a16="http://schemas.microsoft.com/office/drawing/2014/main" xmlns="" id="{172A61FD-CA63-47C5-9C30-2B00174C001D}"/>
                </a:ext>
              </a:extLst>
            </p:cNvPr>
            <p:cNvSpPr txBox="1"/>
            <p:nvPr/>
          </p:nvSpPr>
          <p:spPr>
            <a:xfrm>
              <a:off x="453303" y="5362131"/>
              <a:ext cx="8110199" cy="374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/>
                <a:t>若要</a:t>
              </a:r>
              <a:r>
                <a:rPr lang="zh-CN" altLang="en-US" sz="1400" b="1" dirty="0"/>
                <a:t>在</a:t>
              </a:r>
              <a:r>
                <a:rPr lang="en-US" altLang="zh-CN" sz="1400" b="1" dirty="0"/>
                <a:t>Google</a:t>
              </a:r>
              <a:r>
                <a:rPr lang="zh-CN" altLang="en-US" sz="1400" b="1" dirty="0"/>
                <a:t>电视、可穿戴设备</a:t>
              </a:r>
              <a:r>
                <a:rPr lang="en-US" altLang="zh-CN" sz="1400" b="1" dirty="0"/>
                <a:t>(</a:t>
              </a:r>
              <a:r>
                <a:rPr lang="zh-CN" altLang="en-US" sz="1400" b="1" dirty="0"/>
                <a:t>如</a:t>
              </a:r>
              <a:r>
                <a:rPr lang="en-US" altLang="zh-CN" sz="1400" b="1" dirty="0" err="1"/>
                <a:t>google</a:t>
              </a:r>
              <a:r>
                <a:rPr lang="zh-CN" altLang="en-US" sz="1400" b="1" dirty="0" smtClean="0"/>
                <a:t>手表或</a:t>
              </a:r>
              <a:r>
                <a:rPr lang="en-US" altLang="zh-CN" sz="1400" b="1" dirty="0"/>
                <a:t>Google</a:t>
              </a:r>
              <a:r>
                <a:rPr lang="zh-CN" altLang="en-US" sz="1400" b="1" dirty="0" smtClean="0"/>
                <a:t>眼镜</a:t>
              </a:r>
              <a:r>
                <a:rPr lang="en-US" altLang="zh-CN" sz="1400" b="1" dirty="0" smtClean="0"/>
                <a:t>)</a:t>
              </a:r>
              <a:r>
                <a:rPr lang="zh-CN" altLang="en-US" sz="1400" b="1" dirty="0" smtClean="0"/>
                <a:t>上</a:t>
              </a:r>
              <a:r>
                <a:rPr lang="zh-CN" altLang="en-US" sz="1400" b="1" dirty="0"/>
                <a:t>执行</a:t>
              </a:r>
              <a:r>
                <a:rPr lang="zh-CN" altLang="en-US" sz="1400" b="1" dirty="0" smtClean="0"/>
                <a:t>，可</a:t>
              </a:r>
              <a:r>
                <a:rPr lang="zh-CN" altLang="en-US" sz="1400" b="1" dirty="0"/>
                <a:t>勾选这些</a:t>
              </a:r>
              <a:r>
                <a:rPr lang="zh-CN" altLang="en-US" sz="1400" b="1" dirty="0" smtClean="0"/>
                <a:t>项目</a:t>
              </a:r>
              <a:endParaRPr lang="zh-CN" altLang="en-US" sz="1400" b="1" dirty="0"/>
            </a:p>
          </p:txBody>
        </p:sp>
      </p:grpSp>
      <p:sp>
        <p:nvSpPr>
          <p:cNvPr id="14" name="标题 1"/>
          <p:cNvSpPr txBox="1">
            <a:spLocks/>
          </p:cNvSpPr>
          <p:nvPr/>
        </p:nvSpPr>
        <p:spPr>
          <a:xfrm>
            <a:off x="212608" y="332581"/>
            <a:ext cx="8050088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创建第一个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Android App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项目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832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1"/>
          <p:cNvSpPr txBox="1">
            <a:spLocks/>
          </p:cNvSpPr>
          <p:nvPr/>
        </p:nvSpPr>
        <p:spPr>
          <a:xfrm>
            <a:off x="212608" y="332581"/>
            <a:ext cx="8050088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课 程 背 景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"/>
          <p:cNvSpPr txBox="1"/>
          <p:nvPr/>
        </p:nvSpPr>
        <p:spPr>
          <a:xfrm>
            <a:off x="212608" y="1268760"/>
            <a:ext cx="8679872" cy="10801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随着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互联网技术</a:t>
            </a:r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的发展和</a:t>
            </a:r>
            <a:r>
              <a:rPr lang="en-US" altLang="zh-CN" sz="2000" b="1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的普及，以智能手机为代表的各类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移动智能终端</a:t>
            </a:r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如同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世纪初的个人计算机</a:t>
            </a:r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，在人们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的生活、工作</a:t>
            </a:r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中得到广泛应用。</a:t>
            </a:r>
            <a:endParaRPr lang="en-US" altLang="zh-CN" sz="20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</a:pPr>
            <a:endParaRPr lang="en-US" altLang="zh-CN" sz="16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359908135"/>
              </p:ext>
            </p:extLst>
          </p:nvPr>
        </p:nvGraphicFramePr>
        <p:xfrm>
          <a:off x="1115616" y="2442592"/>
          <a:ext cx="7056784" cy="2642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1" name="文本框 2"/>
          <p:cNvSpPr txBox="1"/>
          <p:nvPr/>
        </p:nvSpPr>
        <p:spPr>
          <a:xfrm>
            <a:off x="343108" y="5538026"/>
            <a:ext cx="8333348" cy="7712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1" algn="just"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其它系统：微软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Phone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、塞班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Symbian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、三星</a:t>
            </a:r>
            <a:r>
              <a:rPr lang="en-US" altLang="zh-CN" sz="1600" b="1" dirty="0" err="1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bada</a:t>
            </a:r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等，基于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的各种第三方操作系统（小米系列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MIUI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、魅族</a:t>
            </a:r>
            <a:r>
              <a:rPr lang="en-US" altLang="zh-CN" sz="1600" b="1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Flyme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2462213"/>
            <a:ext cx="901700" cy="794408"/>
          </a:xfrm>
          <a:prstGeom prst="rect">
            <a:avLst/>
          </a:prstGeom>
        </p:spPr>
      </p:pic>
      <p:pic>
        <p:nvPicPr>
          <p:cNvPr id="4" name="图片 3" descr="屏幕剪辑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2" b="10157"/>
          <a:stretch/>
        </p:blipFill>
        <p:spPr>
          <a:xfrm>
            <a:off x="1460500" y="4280396"/>
            <a:ext cx="901700" cy="792088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3378200"/>
            <a:ext cx="901700" cy="77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99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31640" y="1484784"/>
            <a:ext cx="33313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如何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选择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Minimum </a:t>
            </a:r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SDK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？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12721" y="1916831"/>
            <a:ext cx="7551767" cy="16388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Minimum SDK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即程序最低兼容版本，在低于该版本的安卓机上无法运行该程序。一般原则是</a:t>
            </a: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向下兼容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，但不是越低越好。</a:t>
            </a:r>
          </a:p>
          <a:p>
            <a:pPr marL="742950" lvl="1" indent="-285750" algn="just" latinLnBrk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低版本手机的市场</a:t>
            </a:r>
            <a:r>
              <a:rPr lang="zh-CN" altLang="en-US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占有率低</a:t>
            </a:r>
          </a:p>
          <a:p>
            <a:pPr marL="742950" lvl="1" indent="-285750" algn="just" latinLnBrk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版本跨度太大，开发、维护</a:t>
            </a:r>
            <a:r>
              <a:rPr lang="zh-CN" altLang="en-US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困难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且成本</a:t>
            </a:r>
            <a:r>
              <a:rPr lang="zh-CN" altLang="en-US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高</a:t>
            </a:r>
            <a:endParaRPr lang="zh-CN" altLang="en-US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3707904" y="3717032"/>
            <a:ext cx="4968552" cy="2664296"/>
            <a:chOff x="773723" y="3573016"/>
            <a:chExt cx="7398678" cy="2982981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xmlns="" id="{C9B9044F-8A45-4322-961B-2DED044F6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3723" y="3573016"/>
              <a:ext cx="7398678" cy="2982981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2411760" y="4941168"/>
              <a:ext cx="1188359" cy="2318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539552" y="4163698"/>
            <a:ext cx="2880320" cy="18575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如果不知道如何选择，可单击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Minimum SDK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列表框下方的</a:t>
            </a:r>
            <a:r>
              <a:rPr lang="en-US" altLang="zh-CN" dirty="0" smtClean="0">
                <a:solidFill>
                  <a:srgbClr val="4548D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Help me choose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打开帮助窗口。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397957"/>
            <a:ext cx="792088" cy="1094939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0" name="标题 1"/>
          <p:cNvSpPr txBox="1">
            <a:spLocks/>
          </p:cNvSpPr>
          <p:nvPr/>
        </p:nvSpPr>
        <p:spPr>
          <a:xfrm>
            <a:off x="212608" y="332581"/>
            <a:ext cx="8050088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创建第一个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Android App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项目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813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03673" y="1945511"/>
            <a:ext cx="7732823" cy="4753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参考值：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累积分布百分比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版本的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能够覆盖多少百分比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lvl="1">
              <a:lnSpc>
                <a:spcPct val="150000"/>
              </a:lnSpc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475656" y="2564904"/>
            <a:ext cx="6408712" cy="3672408"/>
            <a:chOff x="3549870" y="1988840"/>
            <a:chExt cx="5158680" cy="3137662"/>
          </a:xfrm>
        </p:grpSpPr>
        <p:pic>
          <p:nvPicPr>
            <p:cNvPr id="18" name="图片 17" descr="屏幕剪辑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9870" y="1988840"/>
              <a:ext cx="5158680" cy="3137662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5436096" y="2439050"/>
              <a:ext cx="622935" cy="235810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635896" y="3010224"/>
              <a:ext cx="2575535" cy="418775"/>
            </a:xfrm>
            <a:prstGeom prst="rect">
              <a:avLst/>
            </a:prstGeom>
            <a:noFill/>
            <a:ln w="28575">
              <a:solidFill>
                <a:srgbClr val="1912AE"/>
              </a:solidFill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</p:grpSp>
      <p:sp>
        <p:nvSpPr>
          <p:cNvPr id="11" name="标题 1"/>
          <p:cNvSpPr txBox="1">
            <a:spLocks/>
          </p:cNvSpPr>
          <p:nvPr/>
        </p:nvSpPr>
        <p:spPr>
          <a:xfrm>
            <a:off x="212608" y="332581"/>
            <a:ext cx="8050088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创建第一个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Android App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项目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2"/>
          <p:cNvSpPr txBox="1"/>
          <p:nvPr/>
        </p:nvSpPr>
        <p:spPr>
          <a:xfrm>
            <a:off x="1331640" y="1484784"/>
            <a:ext cx="33313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如何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选择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Minimum </a:t>
            </a:r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SDK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？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4" name="图片 13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397957"/>
            <a:ext cx="792088" cy="1094939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258627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212608" y="1376363"/>
            <a:ext cx="8931392" cy="507682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(4)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添加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App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的第一个页面（活动，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Activity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选择 </a:t>
            </a:r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Empty Activity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，点击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next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继续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71693AAE-489E-43D7-95CC-790DCF16A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844824"/>
            <a:ext cx="6264695" cy="38164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32040" y="2492896"/>
            <a:ext cx="1440160" cy="14401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endParaRPr lang="zh-CN" altLang="en-US" dirty="0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212608" y="332581"/>
            <a:ext cx="8050088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创建第一个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Android App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项目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230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212608" y="1260798"/>
            <a:ext cx="8679872" cy="216820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Activity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最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基本、最常用的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组件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5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Activity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</a:t>
            </a:r>
            <a:endParaRPr lang="en-US" altLang="zh-CN" sz="18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5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Broadcast Receiver	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广播接收器</a:t>
            </a:r>
            <a:endParaRPr lang="en-US" altLang="zh-CN" sz="18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5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 Provider		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者</a:t>
            </a:r>
            <a:endParaRPr lang="en-US" altLang="zh-CN" sz="18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lnSpc>
                <a:spcPct val="15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Ø"/>
            </a:pP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			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9" y="1949203"/>
            <a:ext cx="2448272" cy="4000077"/>
          </a:xfrm>
          <a:prstGeom prst="rect">
            <a:avLst/>
          </a:prstGeom>
        </p:spPr>
      </p:pic>
      <p:sp>
        <p:nvSpPr>
          <p:cNvPr id="5" name="内容占位符 1"/>
          <p:cNvSpPr txBox="1">
            <a:spLocks/>
          </p:cNvSpPr>
          <p:nvPr/>
        </p:nvSpPr>
        <p:spPr>
          <a:xfrm>
            <a:off x="428630" y="3637062"/>
            <a:ext cx="5511522" cy="25282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zh-CN" altLang="en-US" sz="1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活动（</a:t>
            </a:r>
            <a:r>
              <a:rPr lang="en-US" altLang="zh-CN" sz="1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Activity</a:t>
            </a:r>
            <a:r>
              <a:rPr lang="zh-CN" altLang="en-US" sz="1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用于用户交互，即显示界面，一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Activity</a:t>
            </a:r>
            <a:r>
              <a:rPr lang="zh-CN" altLang="en-US" sz="18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就是手机的一个</a:t>
            </a:r>
            <a:r>
              <a:rPr lang="zh-CN" altLang="en-US" sz="1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</a:t>
            </a:r>
            <a:endParaRPr lang="en-US" altLang="zh-CN" sz="1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endParaRPr lang="en-US" altLang="zh-CN" sz="18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n"/>
            </a:pPr>
            <a:r>
              <a:rPr lang="en-US" altLang="zh-CN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Activity</a:t>
            </a:r>
            <a:r>
              <a:rPr lang="zh-CN" altLang="en-US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sz="1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界面载体</a:t>
            </a:r>
            <a:r>
              <a:rPr lang="zh-CN" altLang="en-US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，可嵌入各种控件</a:t>
            </a:r>
            <a:endParaRPr lang="en-US" altLang="zh-CN" sz="18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ü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活动的设计分为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Layout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两部分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itchFamily="2" charset="2"/>
              <a:buChar char="ü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r>
              <a:rPr lang="zh-CN" altLang="en-US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独立存储</a:t>
            </a:r>
            <a:endParaRPr lang="zh-CN" altLang="en-US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212608" y="332581"/>
            <a:ext cx="8050088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创建第一个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Android App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项目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985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212608" y="1376363"/>
            <a:ext cx="8679872" cy="543701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(5)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为第一个页面（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Activity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）设置属性，完成创建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01943" lvl="1" indent="0" algn="just">
              <a:buNone/>
            </a:pPr>
            <a:r>
              <a:rPr lang="zh-CN" altLang="en-US" sz="1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Part1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sz="1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类</a:t>
            </a:r>
            <a:r>
              <a:rPr lang="en-US" altLang="zh-CN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Class</a:t>
            </a:r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文件，编写程序逻辑代码，实现功能处理的文件</a:t>
            </a:r>
            <a:endParaRPr lang="en-US" altLang="zh-CN" sz="18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01943" lvl="1" indent="0" algn="just">
              <a:buNone/>
            </a:pPr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Part2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sz="1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布局</a:t>
            </a:r>
            <a:r>
              <a:rPr lang="en-US" altLang="zh-CN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Layout</a:t>
            </a:r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文件，用来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设计</a:t>
            </a:r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屏幕的内容以及布局的文件</a:t>
            </a:r>
            <a:endParaRPr lang="en-US" altLang="zh-CN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426878" y="1844824"/>
            <a:ext cx="6529498" cy="4104456"/>
            <a:chOff x="1426878" y="1772816"/>
            <a:chExt cx="6264696" cy="3888432"/>
          </a:xfrm>
        </p:grpSpPr>
        <p:grpSp>
          <p:nvGrpSpPr>
            <p:cNvPr id="5" name="组合 4"/>
            <p:cNvGrpSpPr/>
            <p:nvPr/>
          </p:nvGrpSpPr>
          <p:grpSpPr>
            <a:xfrm>
              <a:off x="1426878" y="1772816"/>
              <a:ext cx="6264696" cy="3888432"/>
              <a:chOff x="342878" y="1268760"/>
              <a:chExt cx="8450451" cy="5334347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xmlns="" id="{7462266A-2B61-4950-96BC-046C7543A9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2878" y="1268760"/>
                <a:ext cx="8450451" cy="5334347"/>
              </a:xfrm>
              <a:prstGeom prst="rect">
                <a:avLst/>
              </a:prstGeom>
            </p:spPr>
          </p:pic>
          <p:cxnSp>
            <p:nvCxnSpPr>
              <p:cNvPr id="7" name="直接箭头连接符 6">
                <a:extLst>
                  <a:ext uri="{FF2B5EF4-FFF2-40B4-BE49-F238E27FC236}">
                    <a16:creationId xmlns:a16="http://schemas.microsoft.com/office/drawing/2014/main" xmlns="" id="{55B1F41F-C73B-49E8-9561-759F7F45F1E4}"/>
                  </a:ext>
                </a:extLst>
              </p:cNvPr>
              <p:cNvCxnSpPr/>
              <p:nvPr/>
            </p:nvCxnSpPr>
            <p:spPr>
              <a:xfrm flipV="1">
                <a:off x="3391267" y="3125754"/>
                <a:ext cx="971435" cy="20756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" name="文本框 5">
                <a:extLst>
                  <a:ext uri="{FF2B5EF4-FFF2-40B4-BE49-F238E27FC236}">
                    <a16:creationId xmlns:a16="http://schemas.microsoft.com/office/drawing/2014/main" xmlns="" id="{85E36FC6-4949-4623-B4CD-15D1759844AC}"/>
                  </a:ext>
                </a:extLst>
              </p:cNvPr>
              <p:cNvSpPr txBox="1"/>
              <p:nvPr/>
            </p:nvSpPr>
            <p:spPr>
              <a:xfrm>
                <a:off x="4362702" y="2845772"/>
                <a:ext cx="2262396" cy="4800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类文件的</a:t>
                </a:r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名称</a:t>
                </a:r>
              </a:p>
            </p:txBody>
          </p:sp>
          <p:cxnSp>
            <p:nvCxnSpPr>
              <p:cNvPr id="9" name="直接箭头连接符 8">
                <a:extLst>
                  <a:ext uri="{FF2B5EF4-FFF2-40B4-BE49-F238E27FC236}">
                    <a16:creationId xmlns:a16="http://schemas.microsoft.com/office/drawing/2014/main" xmlns="" id="{09A4781A-2D8F-46B6-BDED-6B83E4950F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91267" y="4083407"/>
                <a:ext cx="942227" cy="310263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" name="文本框 8">
                <a:extLst>
                  <a:ext uri="{FF2B5EF4-FFF2-40B4-BE49-F238E27FC236}">
                    <a16:creationId xmlns:a16="http://schemas.microsoft.com/office/drawing/2014/main" xmlns="" id="{550E8ACD-8621-4FF4-95BF-7E85034AAE06}"/>
                  </a:ext>
                </a:extLst>
              </p:cNvPr>
              <p:cNvSpPr txBox="1"/>
              <p:nvPr/>
            </p:nvSpPr>
            <p:spPr>
              <a:xfrm>
                <a:off x="4333496" y="4133502"/>
                <a:ext cx="2330191" cy="4800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布局文件的</a:t>
                </a:r>
                <a:r>
                  <a:rPr lang="zh-CN" altLang="en-US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名称</a:t>
                </a: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2432188" y="3279530"/>
              <a:ext cx="1254597" cy="20999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32188" y="3604847"/>
              <a:ext cx="1254597" cy="21833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4BBCC020-8444-4829-AE89-52CDBC454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9792" y="4581128"/>
            <a:ext cx="43924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保持两个文件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名称的“一致性”</a:t>
            </a:r>
            <a:endParaRPr lang="zh-CN" altLang="en-US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标题 1"/>
          <p:cNvSpPr txBox="1">
            <a:spLocks/>
          </p:cNvSpPr>
          <p:nvPr/>
        </p:nvSpPr>
        <p:spPr>
          <a:xfrm>
            <a:off x="212608" y="332581"/>
            <a:ext cx="8050088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创建第一个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Android App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项目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718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212608" y="1376363"/>
            <a:ext cx="8679872" cy="507682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创建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完成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后，可以选择项目文件的显示模式（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Project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模式</a:t>
            </a:r>
            <a:r>
              <a:rPr lang="zh-CN" altLang="en-US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78776" y="1871200"/>
            <a:ext cx="6768752" cy="4416844"/>
            <a:chOff x="1115616" y="1916832"/>
            <a:chExt cx="6768752" cy="4416844"/>
          </a:xfrm>
        </p:grpSpPr>
        <p:grpSp>
          <p:nvGrpSpPr>
            <p:cNvPr id="26" name="组合 25"/>
            <p:cNvGrpSpPr/>
            <p:nvPr/>
          </p:nvGrpSpPr>
          <p:grpSpPr>
            <a:xfrm>
              <a:off x="1115616" y="1916832"/>
              <a:ext cx="6768752" cy="4416844"/>
              <a:chOff x="971600" y="1700808"/>
              <a:chExt cx="7128792" cy="4848892"/>
            </a:xfrm>
          </p:grpSpPr>
          <p:pic>
            <p:nvPicPr>
              <p:cNvPr id="27" name="图片 26" descr="屏幕剪辑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600" y="1700808"/>
                <a:ext cx="7128792" cy="4848892"/>
              </a:xfrm>
              <a:prstGeom prst="rect">
                <a:avLst/>
              </a:prstGeom>
            </p:spPr>
          </p:pic>
          <p:grpSp>
            <p:nvGrpSpPr>
              <p:cNvPr id="28" name="组合 27"/>
              <p:cNvGrpSpPr/>
              <p:nvPr/>
            </p:nvGrpSpPr>
            <p:grpSpPr>
              <a:xfrm>
                <a:off x="1259632" y="2462369"/>
                <a:ext cx="5399834" cy="3494111"/>
                <a:chOff x="1259632" y="2462369"/>
                <a:chExt cx="5399834" cy="3494111"/>
              </a:xfrm>
            </p:grpSpPr>
            <p:sp>
              <p:nvSpPr>
                <p:cNvPr id="29" name="TextBox 28"/>
                <p:cNvSpPr txBox="1"/>
                <p:nvPr/>
              </p:nvSpPr>
              <p:spPr>
                <a:xfrm>
                  <a:off x="1259632" y="2462369"/>
                  <a:ext cx="1584176" cy="216024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txBody>
                <a:bodyPr wrap="square" rtlCol="0">
                  <a:noAutofit/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1259632" y="2744977"/>
                  <a:ext cx="1584176" cy="2484222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txBody>
                <a:bodyPr wrap="square" rtlCol="0">
                  <a:noAutofit/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xmlns="" id="{4BBCC020-8444-4829-AE89-52CDBC4546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66808" y="5517232"/>
                  <a:ext cx="1477000" cy="4392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目录列表</a:t>
                  </a:r>
                  <a:endParaRPr lang="zh-CN" altLang="en-US" sz="20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xmlns="" id="{4BBCC020-8444-4829-AE89-52CDBC4546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9007" y="5447923"/>
                  <a:ext cx="1355911" cy="4392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布局文件</a:t>
                  </a:r>
                  <a:endParaRPr lang="zh-CN" altLang="en-US" sz="20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xmlns="" id="{4BBCC020-8444-4829-AE89-52CDBC4546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94920" y="5460409"/>
                  <a:ext cx="1264546" cy="4392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类文件</a:t>
                  </a:r>
                  <a:endParaRPr lang="zh-CN" altLang="en-US" sz="20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4067944" y="2476981"/>
                  <a:ext cx="1152128" cy="316257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txBody>
                <a:bodyPr wrap="square" rtlCol="0">
                  <a:noAutofit/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5292080" y="2476981"/>
                  <a:ext cx="1152128" cy="325910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txBody>
                <a:bodyPr wrap="square" rtlCol="0">
                  <a:noAutofit/>
                </a:bodyPr>
                <a:lstStyle/>
                <a:p>
                  <a:endParaRPr lang="zh-CN" altLang="en-US" dirty="0"/>
                </a:p>
              </p:txBody>
            </p:sp>
            <p:cxnSp>
              <p:nvCxnSpPr>
                <p:cNvPr id="36" name="直接箭头连接符 35">
                  <a:extLst>
                    <a:ext uri="{FF2B5EF4-FFF2-40B4-BE49-F238E27FC236}">
                      <a16:creationId xmlns:a16="http://schemas.microsoft.com/office/drawing/2014/main" xmlns="" id="{55B1F41F-C73B-49E8-9561-759F7F45F1E4}"/>
                    </a:ext>
                  </a:extLst>
                </p:cNvPr>
                <p:cNvCxnSpPr/>
                <p:nvPr/>
              </p:nvCxnSpPr>
              <p:spPr>
                <a:xfrm>
                  <a:off x="1979712" y="5229199"/>
                  <a:ext cx="0" cy="288033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箭头连接符 36">
                  <a:extLst>
                    <a:ext uri="{FF2B5EF4-FFF2-40B4-BE49-F238E27FC236}">
                      <a16:creationId xmlns:a16="http://schemas.microsoft.com/office/drawing/2014/main" xmlns="" id="{55B1F41F-C73B-49E8-9561-759F7F45F1E4}"/>
                    </a:ext>
                  </a:extLst>
                </p:cNvPr>
                <p:cNvCxnSpPr>
                  <a:stCxn id="35" idx="2"/>
                </p:cNvCxnSpPr>
                <p:nvPr/>
              </p:nvCxnSpPr>
              <p:spPr>
                <a:xfrm flipH="1">
                  <a:off x="5863951" y="2802891"/>
                  <a:ext cx="4193" cy="2645031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xmlns="" id="{55B1F41F-C73B-49E8-9561-759F7F45F1E4}"/>
                </a:ext>
              </a:extLst>
            </p:cNvPr>
            <p:cNvCxnSpPr>
              <a:stCxn id="34" idx="2"/>
            </p:cNvCxnSpPr>
            <p:nvPr/>
          </p:nvCxnSpPr>
          <p:spPr>
            <a:xfrm>
              <a:off x="4602549" y="2911924"/>
              <a:ext cx="0" cy="242951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标题 1"/>
          <p:cNvSpPr txBox="1">
            <a:spLocks/>
          </p:cNvSpPr>
          <p:nvPr/>
        </p:nvSpPr>
        <p:spPr>
          <a:xfrm>
            <a:off x="212608" y="332581"/>
            <a:ext cx="8050088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2.2 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选择项目模式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283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212608" y="1376363"/>
            <a:ext cx="8931392" cy="507682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ct val="50000"/>
              </a:spcBef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创建完成后，可以选择项目文件的显示模式（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Android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模式，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推荐</a:t>
            </a:r>
            <a:r>
              <a:rPr lang="zh-CN" altLang="en-US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072662" y="1860064"/>
            <a:ext cx="6811705" cy="4418974"/>
            <a:chOff x="971600" y="1700808"/>
            <a:chExt cx="7128000" cy="4752528"/>
          </a:xfrm>
        </p:grpSpPr>
        <p:pic>
          <p:nvPicPr>
            <p:cNvPr id="17" name="图片 16" descr="屏幕剪辑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1700808"/>
              <a:ext cx="7128000" cy="4752528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259632" y="2447264"/>
              <a:ext cx="1584176" cy="2160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59632" y="2708921"/>
              <a:ext cx="1584176" cy="23042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067944" y="2420889"/>
              <a:ext cx="1152128" cy="2880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92080" y="2420888"/>
              <a:ext cx="1152128" cy="2880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xmlns="" id="{55B1F41F-C73B-49E8-9561-759F7F45F1E4}"/>
                </a:ext>
              </a:extLst>
            </p:cNvPr>
            <p:cNvCxnSpPr/>
            <p:nvPr/>
          </p:nvCxnSpPr>
          <p:spPr>
            <a:xfrm>
              <a:off x="4644008" y="2708921"/>
              <a:ext cx="0" cy="27390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xmlns="" id="{55B1F41F-C73B-49E8-9561-759F7F45F1E4}"/>
                </a:ext>
              </a:extLst>
            </p:cNvPr>
            <p:cNvCxnSpPr/>
            <p:nvPr/>
          </p:nvCxnSpPr>
          <p:spPr>
            <a:xfrm>
              <a:off x="5842416" y="2708921"/>
              <a:ext cx="21536" cy="27390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xmlns="" id="{4BBCC020-8444-4829-AE89-52CDBC4546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2994" y="5460409"/>
              <a:ext cx="1857961" cy="440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目录列表</a:t>
              </a:r>
              <a:endPara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xmlns="" id="{4BBCC020-8444-4829-AE89-52CDBC4546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9008" y="5447923"/>
              <a:ext cx="1355912" cy="440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布局文件</a:t>
              </a:r>
              <a:endPara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xmlns="" id="{4BBCC020-8444-4829-AE89-52CDBC4546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4920" y="5460409"/>
              <a:ext cx="1171776" cy="440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类文件</a:t>
              </a:r>
              <a:endPara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xmlns="" id="{55B1F41F-C73B-49E8-9561-759F7F45F1E4}"/>
                </a:ext>
              </a:extLst>
            </p:cNvPr>
            <p:cNvCxnSpPr/>
            <p:nvPr/>
          </p:nvCxnSpPr>
          <p:spPr>
            <a:xfrm>
              <a:off x="2195736" y="5013177"/>
              <a:ext cx="0" cy="44723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标题 1"/>
          <p:cNvSpPr txBox="1">
            <a:spLocks/>
          </p:cNvSpPr>
          <p:nvPr/>
        </p:nvSpPr>
        <p:spPr>
          <a:xfrm>
            <a:off x="212608" y="332581"/>
            <a:ext cx="8050088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2.2 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选择项目模式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865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>
            <p:custDataLst>
              <p:tags r:id="rId1"/>
            </p:custDataLst>
          </p:nvPr>
        </p:nvSpPr>
        <p:spPr>
          <a:xfrm>
            <a:off x="1371919" y="3440613"/>
            <a:ext cx="751809" cy="49244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3200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</a:t>
            </a:r>
            <a:endParaRPr lang="zh-CN" altLang="en-US" sz="3200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矩形 26"/>
          <p:cNvSpPr/>
          <p:nvPr>
            <p:custDataLst>
              <p:tags r:id="rId2"/>
            </p:custDataLst>
          </p:nvPr>
        </p:nvSpPr>
        <p:spPr>
          <a:xfrm>
            <a:off x="3491880" y="3068960"/>
            <a:ext cx="5328592" cy="920059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41663" rIns="949063" anchor="ctr"/>
          <a:lstStyle/>
          <a:p>
            <a:pPr>
              <a:lnSpc>
                <a:spcPct val="130000"/>
              </a:lnSpc>
              <a:defRPr/>
            </a:pPr>
            <a:endParaRPr lang="zh-CN" altLang="en-US" sz="1475" kern="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文本框 1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206526" y="2924944"/>
            <a:ext cx="1141338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8000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sz="8000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标题 5"/>
          <p:cNvSpPr txBox="1"/>
          <p:nvPr>
            <p:custDataLst>
              <p:tags r:id="rId4"/>
            </p:custDataLst>
          </p:nvPr>
        </p:nvSpPr>
        <p:spPr>
          <a:xfrm>
            <a:off x="3707904" y="3345842"/>
            <a:ext cx="5436096" cy="443198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Android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工程剖析</a:t>
            </a:r>
          </a:p>
        </p:txBody>
      </p:sp>
      <p:sp>
        <p:nvSpPr>
          <p:cNvPr id="36" name="标题 1"/>
          <p:cNvSpPr txBox="1">
            <a:spLocks/>
          </p:cNvSpPr>
          <p:nvPr/>
        </p:nvSpPr>
        <p:spPr>
          <a:xfrm>
            <a:off x="212608" y="332581"/>
            <a:ext cx="8050088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章节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955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xmlns="" id="{4BBCC020-8444-4829-AE89-52CDBC454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20" y="1300698"/>
            <a:ext cx="70567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0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开发模式的界面（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0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模式，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</a:t>
            </a:r>
            <a:r>
              <a:rPr lang="zh-CN" altLang="en-US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331640" y="1916832"/>
            <a:ext cx="6624736" cy="4590339"/>
            <a:chOff x="1331640" y="1718981"/>
            <a:chExt cx="6624736" cy="4590339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640" y="1718981"/>
              <a:ext cx="6624736" cy="45903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547664" y="2708920"/>
              <a:ext cx="1152128" cy="79208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15816" y="2459356"/>
              <a:ext cx="4968552" cy="35619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4BBCC020-8444-4829-AE89-52CDBC454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8364" y="5005432"/>
            <a:ext cx="2631948" cy="943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R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是什么？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400"/>
              </a:lnSpc>
              <a:spcBef>
                <a:spcPct val="50000"/>
              </a:spcBef>
            </a:pPr>
            <a:r>
              <a:rPr lang="en-US" altLang="zh-CN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layout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是什么？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400"/>
              </a:lnSpc>
              <a:spcBef>
                <a:spcPct val="50000"/>
              </a:spcBef>
            </a:pPr>
            <a:r>
              <a:rPr lang="en-US" altLang="zh-CN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40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activity_main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是什么？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0" y="4559201"/>
            <a:ext cx="1584176" cy="18931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noAutofit/>
          </a:bodyPr>
          <a:lstStyle/>
          <a:p>
            <a:endParaRPr lang="zh-CN" altLang="en-US" dirty="0"/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212608" y="332581"/>
            <a:ext cx="8050088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3.1 Android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开发者模式界面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45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3"/>
          <p:cNvSpPr>
            <a:spLocks noChangeArrowheads="1"/>
          </p:cNvSpPr>
          <p:nvPr/>
        </p:nvSpPr>
        <p:spPr bwMode="auto">
          <a:xfrm>
            <a:off x="827584" y="4754468"/>
            <a:ext cx="3168352" cy="133882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目录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Gradle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Scripts</a:t>
            </a: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构建项目时需要的系统文件目录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946973" y="2176872"/>
            <a:ext cx="2760931" cy="2476264"/>
            <a:chOff x="1115616" y="1844824"/>
            <a:chExt cx="2760931" cy="2476264"/>
          </a:xfrm>
        </p:grpSpPr>
        <p:pic>
          <p:nvPicPr>
            <p:cNvPr id="4" name="图片 3" descr="屏幕剪辑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616" y="1844824"/>
              <a:ext cx="2760931" cy="247626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115616" y="2204864"/>
              <a:ext cx="1872208" cy="158417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</p:grpSp>
      <p:sp>
        <p:nvSpPr>
          <p:cNvPr id="11" name="标题 1"/>
          <p:cNvSpPr txBox="1">
            <a:spLocks/>
          </p:cNvSpPr>
          <p:nvPr/>
        </p:nvSpPr>
        <p:spPr>
          <a:xfrm>
            <a:off x="212608" y="332581"/>
            <a:ext cx="8050088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3.1 Android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开发者模式界面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4BBCC020-8444-4829-AE89-52CDBC454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20" y="1300698"/>
            <a:ext cx="70567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0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开发模式的界面（</a:t>
            </a: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0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模式，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</a:t>
            </a:r>
            <a:r>
              <a:rPr lang="zh-CN" altLang="en-US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3"/>
          <p:cNvSpPr>
            <a:spLocks noChangeArrowheads="1"/>
          </p:cNvSpPr>
          <p:nvPr/>
        </p:nvSpPr>
        <p:spPr bwMode="auto">
          <a:xfrm>
            <a:off x="4580384" y="2327969"/>
            <a:ext cx="4024064" cy="369331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目录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1 - </a:t>
            </a:r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manifests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App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项目的配置文件目录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目录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 </a:t>
            </a:r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代码文件目录，包含工程，以及新建时默认产生的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Test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工程源码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目录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 </a:t>
            </a:r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res</a:t>
            </a: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资源文件目录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28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1"/>
          <p:cNvSpPr txBox="1">
            <a:spLocks/>
          </p:cNvSpPr>
          <p:nvPr/>
        </p:nvSpPr>
        <p:spPr>
          <a:xfrm>
            <a:off x="212608" y="332581"/>
            <a:ext cx="8050088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课 程 背 景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"/>
          <p:cNvSpPr txBox="1"/>
          <p:nvPr/>
        </p:nvSpPr>
        <p:spPr>
          <a:xfrm>
            <a:off x="212608" y="1268760"/>
            <a:ext cx="8679872" cy="53285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谷歌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安卓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谷歌和开放手持设备联盟联合研发，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谷歌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独家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</a:t>
            </a:r>
            <a:endParaRPr lang="en-US" altLang="zh-CN" sz="16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以及全球最大、最受欢迎的智能手机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  <a:endParaRPr lang="en-US" altLang="zh-CN" sz="16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，支持所有手机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厂商，可以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开发基于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操作系统的第三方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智能操作系统</a:t>
            </a:r>
            <a:endParaRPr lang="en-US" altLang="zh-CN" sz="16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endParaRPr lang="en-US" altLang="zh-CN" sz="16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苹果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iOS 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苹果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公司独家研发、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全球第二大智能操作系统，功能强大，体现个性化设计，有一定的特定用户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群体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封闭源代码（闭源），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苹果公司独家使用。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Bef>
                <a:spcPts val="1500"/>
              </a:spcBef>
              <a:buFont typeface="Wingdings" pitchFamily="2" charset="2"/>
              <a:buChar char="n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华为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HarmonyOS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“鸿蒙”，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中国华为公司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自研发布，面向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未来的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  <a:endParaRPr lang="en-US" altLang="zh-CN" sz="16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月，华为鸿蒙系统初次亮相。“鸿蒙”本意是指远古时代开天辟地之前的混沌之气，鸿蒙代表了华为从零开始开天辟地的决心和勇气。</a:t>
            </a:r>
          </a:p>
          <a:p>
            <a:pPr marL="742950" lvl="2" indent="-285750">
              <a:lnSpc>
                <a:spcPct val="150000"/>
              </a:lnSpc>
              <a:buFont typeface="Wingdings" pitchFamily="2" charset="2"/>
              <a:buChar char="Ø"/>
            </a:pP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885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4283968" y="2375151"/>
            <a:ext cx="3960440" cy="318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开发</a:t>
            </a:r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App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时必须使用的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文件</a:t>
            </a:r>
            <a:endParaRPr lang="en-US" altLang="zh-CN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缺少此文件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项目将不能启动</a:t>
            </a:r>
            <a:endParaRPr lang="en-US" altLang="zh-CN" sz="16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en-US" altLang="zh-CN" sz="16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App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项目的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配置文件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，包括</a:t>
            </a:r>
            <a:endParaRPr lang="en-US" altLang="zh-CN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457200" eaLnBrk="1" hangingPunct="1"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名称</a:t>
            </a:r>
            <a:endParaRPr lang="en-US" altLang="zh-CN" sz="16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eaLnBrk="1" hangingPunct="1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权限等（是否能访问网络等）</a:t>
            </a:r>
            <a:endParaRPr lang="en-US" altLang="zh-CN" sz="16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eaLnBrk="1" hangingPunct="1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程序中有哪些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activity</a:t>
            </a:r>
          </a:p>
          <a:p>
            <a:pPr indent="457200" eaLnBrk="1" hangingPunct="1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程序默认的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activity</a:t>
            </a:r>
            <a:r>
              <a:rPr lang="zh-CN" altLang="en-US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4BBCC020-8444-4829-AE89-52CDBC454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608" y="1300698"/>
            <a:ext cx="81038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存放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项目的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配置文件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AndroidManifest.xml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115616" y="2712921"/>
            <a:ext cx="2690944" cy="2228247"/>
            <a:chOff x="1259632" y="2280872"/>
            <a:chExt cx="2690944" cy="2228247"/>
          </a:xfrm>
        </p:grpSpPr>
        <p:pic>
          <p:nvPicPr>
            <p:cNvPr id="3" name="图片 2" descr="屏幕剪辑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2280872"/>
              <a:ext cx="2690944" cy="2228247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619672" y="3068960"/>
              <a:ext cx="2304256" cy="3600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</p:grpSp>
      <p:sp>
        <p:nvSpPr>
          <p:cNvPr id="8" name="标题 1"/>
          <p:cNvSpPr txBox="1">
            <a:spLocks/>
          </p:cNvSpPr>
          <p:nvPr/>
        </p:nvSpPr>
        <p:spPr>
          <a:xfrm>
            <a:off x="212608" y="332581"/>
            <a:ext cx="8050088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3.2 manifests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目录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920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2608" y="1300698"/>
            <a:ext cx="51514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AndroidManifest.xml</a:t>
            </a:r>
            <a:r>
              <a:rPr lang="zh-CN" altLang="en-US" sz="20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27584" y="1844824"/>
            <a:ext cx="7560840" cy="4464496"/>
            <a:chOff x="683568" y="1844824"/>
            <a:chExt cx="7560840" cy="4464496"/>
          </a:xfrm>
        </p:grpSpPr>
        <p:grpSp>
          <p:nvGrpSpPr>
            <p:cNvPr id="3" name="组合 2"/>
            <p:cNvGrpSpPr/>
            <p:nvPr/>
          </p:nvGrpSpPr>
          <p:grpSpPr>
            <a:xfrm>
              <a:off x="683568" y="1844824"/>
              <a:ext cx="7560840" cy="4464496"/>
              <a:chOff x="683568" y="1340768"/>
              <a:chExt cx="7848872" cy="4968552"/>
            </a:xfrm>
          </p:grpSpPr>
          <p:pic>
            <p:nvPicPr>
              <p:cNvPr id="8" name="图片 7" descr="屏幕剪辑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568" y="1340768"/>
                <a:ext cx="7848872" cy="4968552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971600" y="2528064"/>
                <a:ext cx="1800200" cy="21602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noAutofit/>
              </a:bodyPr>
              <a:lstStyle/>
              <a:p>
                <a:endParaRPr lang="zh-CN" altLang="en-US" dirty="0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3485934" y="3608184"/>
              <a:ext cx="1878154" cy="2661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91880" y="4243004"/>
              <a:ext cx="3528392" cy="87412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</p:grp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5796136" y="3464773"/>
            <a:ext cx="2160240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程序的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图标、名称</a:t>
            </a:r>
            <a:endParaRPr lang="en-US" altLang="zh-CN" sz="16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212608" y="332581"/>
            <a:ext cx="8050088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3.2 manifests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目录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5292080" y="5085184"/>
            <a:ext cx="2160240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程序默认的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启动页面</a:t>
            </a:r>
            <a:endParaRPr lang="zh-CN" altLang="en-US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009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683568" y="1844824"/>
            <a:ext cx="8064896" cy="4464496"/>
            <a:chOff x="323528" y="1628800"/>
            <a:chExt cx="8280920" cy="4680520"/>
          </a:xfrm>
        </p:grpSpPr>
        <p:grpSp>
          <p:nvGrpSpPr>
            <p:cNvPr id="5" name="组合 4"/>
            <p:cNvGrpSpPr/>
            <p:nvPr/>
          </p:nvGrpSpPr>
          <p:grpSpPr>
            <a:xfrm>
              <a:off x="323528" y="1628800"/>
              <a:ext cx="8280920" cy="4680520"/>
              <a:chOff x="323528" y="1628800"/>
              <a:chExt cx="8280920" cy="4680520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xmlns="" id="{25BAF2C4-98B3-4944-B11C-B773E19FF2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3528" y="1628800"/>
                <a:ext cx="8280920" cy="4680520"/>
              </a:xfrm>
              <a:prstGeom prst="rect">
                <a:avLst/>
              </a:prstGeom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1159576" y="3127168"/>
                <a:ext cx="1872208" cy="284248"/>
              </a:xfrm>
              <a:prstGeom prst="rect">
                <a:avLst/>
              </a:prstGeom>
              <a:noFill/>
              <a:ln w="28575">
                <a:solidFill>
                  <a:schemeClr val="bg2">
                    <a:lumMod val="50000"/>
                  </a:schemeClr>
                </a:solidFill>
              </a:ln>
            </p:spPr>
            <p:txBody>
              <a:bodyPr wrap="square" rtlCol="0">
                <a:noAutofit/>
              </a:bodyPr>
              <a:lstStyle/>
              <a:p>
                <a:endParaRPr lang="zh-CN" altLang="en-US" dirty="0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5093640" y="3037576"/>
              <a:ext cx="1008112" cy="28424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A609D030-51B2-49E6-821B-4432B5B8887C}"/>
              </a:ext>
            </a:extLst>
          </p:cNvPr>
          <p:cNvSpPr txBox="1"/>
          <p:nvPr/>
        </p:nvSpPr>
        <p:spPr>
          <a:xfrm>
            <a:off x="5433769" y="263691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b="1" i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名称必须和文件名称一致</a:t>
            </a:r>
            <a:endParaRPr lang="zh-CN" altLang="en-US" b="1" i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29241" y="1842836"/>
            <a:ext cx="1619023" cy="2711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endParaRPr lang="zh-CN" altLang="en-US" dirty="0"/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212608" y="332581"/>
            <a:ext cx="8050088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3.3 java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目录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3"/>
          <p:cNvSpPr txBox="1"/>
          <p:nvPr/>
        </p:nvSpPr>
        <p:spPr>
          <a:xfrm>
            <a:off x="899592" y="2797533"/>
            <a:ext cx="2808312" cy="12241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endParaRPr lang="zh-CN" altLang="en-US" dirty="0"/>
          </a:p>
        </p:txBody>
      </p:sp>
      <p:sp>
        <p:nvSpPr>
          <p:cNvPr id="13" name="内容占位符 1"/>
          <p:cNvSpPr txBox="1">
            <a:spLocks/>
          </p:cNvSpPr>
          <p:nvPr/>
        </p:nvSpPr>
        <p:spPr>
          <a:xfrm>
            <a:off x="5076056" y="4653136"/>
            <a:ext cx="3672408" cy="16750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特别提示：</a:t>
            </a:r>
            <a:endParaRPr lang="en-US" altLang="zh-CN" sz="18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n"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类名和文件名必须一致</a:t>
            </a:r>
            <a:endParaRPr lang="en-US" altLang="zh-CN" sz="16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n"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不可手动修改类名</a:t>
            </a:r>
            <a:endParaRPr lang="en-US" altLang="zh-CN" sz="16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ClrTx/>
              <a:buFont typeface="Wingdings" panose="05000000000000000000" pitchFamily="2" charset="2"/>
              <a:buChar char="n"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不可手动修改文件名</a:t>
            </a:r>
            <a:endParaRPr lang="zh-CN" altLang="en-US" sz="16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4BBCC020-8444-4829-AE89-52CDBC454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608" y="1300698"/>
            <a:ext cx="8031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存放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程序逻辑</a:t>
            </a:r>
            <a:r>
              <a:rPr lang="zh-CN" altLang="en-US" sz="20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处理文件（</a:t>
            </a:r>
            <a:r>
              <a:rPr lang="en-US" altLang="zh-CN" sz="20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*.java</a:t>
            </a:r>
            <a:r>
              <a:rPr lang="zh-CN" altLang="en-US" sz="20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891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xmlns="" id="{4BBCC020-8444-4829-AE89-52CDBC454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608" y="1300698"/>
            <a:ext cx="86798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分类存放项目中使用的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各类资源文件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，系统会自动生成索引存储到</a:t>
            </a:r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R.java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4211960" y="1844824"/>
            <a:ext cx="4680520" cy="4685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目录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 </a:t>
            </a:r>
            <a:r>
              <a:rPr lang="en-US" altLang="zh-CN" dirty="0" err="1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drawable</a:t>
            </a:r>
            <a:endParaRPr lang="en-US" altLang="zh-CN" dirty="0" smtClean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存放图片文件</a:t>
            </a:r>
            <a:endParaRPr lang="en-US" altLang="zh-CN" sz="16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endParaRPr lang="en-US" altLang="zh-CN" sz="5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目录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 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layout</a:t>
            </a:r>
          </a:p>
          <a:p>
            <a:pPr indent="457200"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页面的布局，以及界面元素配置</a:t>
            </a:r>
            <a:endParaRPr lang="en-US" altLang="zh-CN" sz="16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通俗讲就是</a:t>
            </a:r>
            <a:r>
              <a:rPr lang="zh-CN" altLang="en-US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页面设计</a:t>
            </a:r>
            <a:endParaRPr lang="en-US" altLang="zh-CN" sz="16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endParaRPr lang="en-US" altLang="zh-CN" sz="5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目录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 </a:t>
            </a:r>
            <a:r>
              <a:rPr lang="en-US" altLang="zh-CN" dirty="0" err="1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mipmap</a:t>
            </a:r>
            <a:endParaRPr lang="en-US" altLang="zh-CN" dirty="0" smtClean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存放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en-US" altLang="zh-CN" sz="16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endParaRPr lang="en-US" altLang="zh-CN" sz="5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目录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 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Values</a:t>
            </a:r>
          </a:p>
          <a:p>
            <a:pPr indent="457200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xml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文件存储的各类数据</a:t>
            </a:r>
            <a:endParaRPr lang="en-US" altLang="zh-CN" sz="16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文件数据以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键值对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key-value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形式存储</a:t>
            </a:r>
            <a:endParaRPr lang="en-US" altLang="zh-CN" sz="16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(color)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、字符串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(string)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、数组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(array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27584" y="1876762"/>
            <a:ext cx="2736304" cy="4432558"/>
            <a:chOff x="928176" y="1916832"/>
            <a:chExt cx="2491696" cy="4248472"/>
          </a:xfrm>
        </p:grpSpPr>
        <p:pic>
          <p:nvPicPr>
            <p:cNvPr id="19" name="图片 18" descr="屏幕剪辑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176" y="1916832"/>
              <a:ext cx="2419688" cy="4248472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1196742" y="2940046"/>
              <a:ext cx="2223130" cy="23397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196742" y="3209434"/>
              <a:ext cx="2223130" cy="29157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196742" y="3544762"/>
              <a:ext cx="2223130" cy="49162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196742" y="4067750"/>
              <a:ext cx="2223130" cy="65361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</p:grpSp>
      <p:sp>
        <p:nvSpPr>
          <p:cNvPr id="10" name="标题 1"/>
          <p:cNvSpPr txBox="1">
            <a:spLocks/>
          </p:cNvSpPr>
          <p:nvPr/>
        </p:nvSpPr>
        <p:spPr>
          <a:xfrm>
            <a:off x="212608" y="332581"/>
            <a:ext cx="8050088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3.4 res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目录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706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12608" y="1300698"/>
            <a:ext cx="86078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layout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子目录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项目的布局文件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activity_main.xml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（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视图）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251520" y="1876762"/>
            <a:ext cx="8064896" cy="4144526"/>
            <a:chOff x="467544" y="2047990"/>
            <a:chExt cx="8352928" cy="4189322"/>
          </a:xfrm>
        </p:grpSpPr>
        <p:pic>
          <p:nvPicPr>
            <p:cNvPr id="9" name="图片 8" descr="屏幕剪辑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44" y="2047990"/>
              <a:ext cx="8316416" cy="418932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708584" y="4310680"/>
              <a:ext cx="1459277" cy="2160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84345" y="3239352"/>
              <a:ext cx="1067375" cy="2248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35696" y="5949280"/>
              <a:ext cx="1459277" cy="2880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460432" y="2636912"/>
              <a:ext cx="360040" cy="93610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</p:grpSp>
      <p:sp>
        <p:nvSpPr>
          <p:cNvPr id="15" name="标题 1"/>
          <p:cNvSpPr txBox="1">
            <a:spLocks/>
          </p:cNvSpPr>
          <p:nvPr/>
        </p:nvSpPr>
        <p:spPr>
          <a:xfrm>
            <a:off x="212608" y="332581"/>
            <a:ext cx="8050088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3.4 res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目录 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layout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子目录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内容占位符 1"/>
          <p:cNvSpPr txBox="1">
            <a:spLocks/>
          </p:cNvSpPr>
          <p:nvPr/>
        </p:nvSpPr>
        <p:spPr>
          <a:xfrm>
            <a:off x="1403648" y="6091507"/>
            <a:ext cx="1656184" cy="50584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显示模式切换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内容占位符 1"/>
          <p:cNvSpPr txBox="1">
            <a:spLocks/>
          </p:cNvSpPr>
          <p:nvPr/>
        </p:nvSpPr>
        <p:spPr>
          <a:xfrm>
            <a:off x="8388424" y="1876762"/>
            <a:ext cx="576064" cy="27363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界</a:t>
            </a:r>
            <a:endParaRPr lang="en-US" altLang="zh-CN" sz="18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面</a:t>
            </a:r>
            <a:endParaRPr lang="en-US" altLang="zh-CN" sz="18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预</a:t>
            </a:r>
            <a:endParaRPr lang="en-US" altLang="zh-CN" sz="18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览</a:t>
            </a:r>
            <a:endParaRPr lang="en-US" altLang="zh-CN" sz="18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切</a:t>
            </a:r>
            <a:endParaRPr lang="en-US" altLang="zh-CN" sz="18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换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251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3563888" y="2132856"/>
            <a:ext cx="4752528" cy="3960440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2D9A378A-C547-4B0B-8529-E6F26879B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916832"/>
            <a:ext cx="2387542" cy="4320480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xmlns="" id="{E3EF1AAC-68AD-4762-994D-7BA456421AD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483768" y="4357021"/>
            <a:ext cx="1080120" cy="80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31640" y="4077072"/>
            <a:ext cx="1152128" cy="559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endParaRPr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xmlns="" id="{4BBCC020-8444-4829-AE89-52CDBC454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608" y="1300698"/>
            <a:ext cx="86798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values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子目录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xml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文件，应用中要引用的键值对（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key-value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3635896" y="2348880"/>
            <a:ext cx="4680520" cy="3600986"/>
            <a:chOff x="3059832" y="2348880"/>
            <a:chExt cx="5976664" cy="3600986"/>
          </a:xfrm>
        </p:grpSpPr>
        <p:sp>
          <p:nvSpPr>
            <p:cNvPr id="5" name="矩形 3"/>
            <p:cNvSpPr>
              <a:spLocks noChangeArrowheads="1"/>
            </p:cNvSpPr>
            <p:nvPr/>
          </p:nvSpPr>
          <p:spPr bwMode="auto">
            <a:xfrm>
              <a:off x="3059832" y="2348880"/>
              <a:ext cx="5976664" cy="36009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colors.xml</a:t>
              </a:r>
              <a:r>
                <a:rPr lang="zh-CN" altLang="en-US" sz="2000" b="1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zh-CN" altLang="en-US" sz="20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颜色设置文件</a:t>
              </a:r>
              <a:endPara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2000" dirty="0">
                <a:solidFill>
                  <a:schemeClr val="accent2">
                    <a:lumMod val="75000"/>
                  </a:schemeClr>
                </a:solidFill>
                <a:latin typeface="华文新魏" pitchFamily="2" charset="-122"/>
                <a:ea typeface="华文新魏" pitchFamily="2" charset="-122"/>
              </a:endParaRPr>
            </a:p>
            <a:p>
              <a:pPr lvl="1"/>
              <a:r>
                <a:rPr lang="en-US" altLang="zh-CN" sz="1200" i="1" dirty="0"/>
                <a:t>&lt;?</a:t>
              </a:r>
              <a:r>
                <a:rPr lang="en-US" altLang="zh-CN" sz="1200" b="1" dirty="0">
                  <a:solidFill>
                    <a:srgbClr val="0000FF"/>
                  </a:solidFill>
                </a:rPr>
                <a:t>xml version=</a:t>
              </a:r>
              <a:r>
                <a:rPr lang="en-US" altLang="zh-CN" sz="1200" b="1" dirty="0">
                  <a:solidFill>
                    <a:srgbClr val="008000"/>
                  </a:solidFill>
                </a:rPr>
                <a:t>"1.0" </a:t>
              </a:r>
              <a:r>
                <a:rPr lang="en-US" altLang="zh-CN" sz="1200" b="1" dirty="0">
                  <a:solidFill>
                    <a:srgbClr val="0000FF"/>
                  </a:solidFill>
                </a:rPr>
                <a:t>encoding=</a:t>
              </a:r>
              <a:r>
                <a:rPr lang="en-US" altLang="zh-CN" sz="1200" b="1" dirty="0">
                  <a:solidFill>
                    <a:srgbClr val="008000"/>
                  </a:solidFill>
                </a:rPr>
                <a:t>"utf-8"</a:t>
              </a:r>
              <a:r>
                <a:rPr lang="en-US" altLang="zh-CN" sz="1200" i="1" dirty="0"/>
                <a:t>?&gt;</a:t>
              </a:r>
              <a:br>
                <a:rPr lang="en-US" altLang="zh-CN" sz="1200" i="1" dirty="0"/>
              </a:br>
              <a:r>
                <a:rPr lang="en-US" altLang="zh-CN" sz="1200" dirty="0"/>
                <a:t>&lt;</a:t>
              </a:r>
              <a:r>
                <a:rPr lang="en-US" altLang="zh-CN" sz="1200" b="1" dirty="0">
                  <a:solidFill>
                    <a:srgbClr val="000080"/>
                  </a:solidFill>
                </a:rPr>
                <a:t>resources</a:t>
              </a:r>
              <a:r>
                <a:rPr lang="en-US" altLang="zh-CN" sz="1200" dirty="0"/>
                <a:t>&gt;</a:t>
              </a:r>
              <a:br>
                <a:rPr lang="en-US" altLang="zh-CN" sz="1200" dirty="0"/>
              </a:br>
              <a:r>
                <a:rPr lang="en-US" altLang="zh-CN" sz="1200" dirty="0"/>
                <a:t>    &lt;</a:t>
              </a:r>
              <a:r>
                <a:rPr lang="en-US" altLang="zh-CN" sz="1200" b="1" dirty="0">
                  <a:solidFill>
                    <a:srgbClr val="000080"/>
                  </a:solidFill>
                </a:rPr>
                <a:t>color </a:t>
              </a:r>
              <a:r>
                <a:rPr lang="en-US" altLang="zh-CN" sz="1200" b="1" dirty="0">
                  <a:solidFill>
                    <a:srgbClr val="0000FF"/>
                  </a:solidFill>
                </a:rPr>
                <a:t>name=</a:t>
              </a:r>
              <a:r>
                <a:rPr lang="en-US" altLang="zh-CN" sz="1200" b="1" dirty="0">
                  <a:solidFill>
                    <a:srgbClr val="008000"/>
                  </a:solidFill>
                </a:rPr>
                <a:t>"</a:t>
              </a:r>
              <a:r>
                <a:rPr lang="en-US" altLang="zh-CN" sz="1200" b="1" dirty="0" err="1">
                  <a:solidFill>
                    <a:srgbClr val="008000"/>
                  </a:solidFill>
                </a:rPr>
                <a:t>colorPrimary</a:t>
              </a:r>
              <a:r>
                <a:rPr lang="en-US" altLang="zh-CN" sz="1200" b="1" dirty="0">
                  <a:solidFill>
                    <a:srgbClr val="008000"/>
                  </a:solidFill>
                </a:rPr>
                <a:t>"</a:t>
              </a:r>
              <a:r>
                <a:rPr lang="en-US" altLang="zh-CN" sz="1200" dirty="0"/>
                <a:t>&gt;#3F51B5&lt;/</a:t>
              </a:r>
              <a:r>
                <a:rPr lang="en-US" altLang="zh-CN" sz="1200" b="1" dirty="0">
                  <a:solidFill>
                    <a:srgbClr val="000080"/>
                  </a:solidFill>
                </a:rPr>
                <a:t>color</a:t>
              </a:r>
              <a:r>
                <a:rPr lang="en-US" altLang="zh-CN" sz="1200" dirty="0"/>
                <a:t>&gt;</a:t>
              </a:r>
              <a:br>
                <a:rPr lang="en-US" altLang="zh-CN" sz="1200" dirty="0"/>
              </a:br>
              <a:r>
                <a:rPr lang="en-US" altLang="zh-CN" sz="1200" dirty="0"/>
                <a:t>    &lt;</a:t>
              </a:r>
              <a:r>
                <a:rPr lang="en-US" altLang="zh-CN" sz="1200" b="1" dirty="0">
                  <a:solidFill>
                    <a:srgbClr val="000080"/>
                  </a:solidFill>
                </a:rPr>
                <a:t>color </a:t>
              </a:r>
              <a:r>
                <a:rPr lang="en-US" altLang="zh-CN" sz="1200" b="1" dirty="0">
                  <a:solidFill>
                    <a:srgbClr val="0000FF"/>
                  </a:solidFill>
                </a:rPr>
                <a:t>name=</a:t>
              </a:r>
              <a:r>
                <a:rPr lang="en-US" altLang="zh-CN" sz="1200" b="1" dirty="0">
                  <a:solidFill>
                    <a:srgbClr val="008000"/>
                  </a:solidFill>
                </a:rPr>
                <a:t>"</a:t>
              </a:r>
              <a:r>
                <a:rPr lang="en-US" altLang="zh-CN" sz="1200" b="1" dirty="0" err="1">
                  <a:solidFill>
                    <a:srgbClr val="008000"/>
                  </a:solidFill>
                </a:rPr>
                <a:t>colorPrimaryDark</a:t>
              </a:r>
              <a:r>
                <a:rPr lang="en-US" altLang="zh-CN" sz="1200" b="1" dirty="0">
                  <a:solidFill>
                    <a:srgbClr val="008000"/>
                  </a:solidFill>
                </a:rPr>
                <a:t>"</a:t>
              </a:r>
              <a:r>
                <a:rPr lang="en-US" altLang="zh-CN" sz="1200" dirty="0"/>
                <a:t>&gt;#303F9F&lt;/</a:t>
              </a:r>
              <a:r>
                <a:rPr lang="en-US" altLang="zh-CN" sz="1200" b="1" dirty="0">
                  <a:solidFill>
                    <a:srgbClr val="000080"/>
                  </a:solidFill>
                </a:rPr>
                <a:t>color</a:t>
              </a:r>
              <a:r>
                <a:rPr lang="en-US" altLang="zh-CN" sz="1200" dirty="0"/>
                <a:t>&gt;</a:t>
              </a:r>
              <a:br>
                <a:rPr lang="en-US" altLang="zh-CN" sz="1200" dirty="0"/>
              </a:br>
              <a:r>
                <a:rPr lang="en-US" altLang="zh-CN" sz="1200" dirty="0"/>
                <a:t>    &lt;</a:t>
              </a:r>
              <a:r>
                <a:rPr lang="en-US" altLang="zh-CN" sz="1200" b="1" dirty="0">
                  <a:solidFill>
                    <a:srgbClr val="000080"/>
                  </a:solidFill>
                </a:rPr>
                <a:t>color </a:t>
              </a:r>
              <a:r>
                <a:rPr lang="en-US" altLang="zh-CN" sz="1200" b="1" dirty="0">
                  <a:solidFill>
                    <a:srgbClr val="0000FF"/>
                  </a:solidFill>
                </a:rPr>
                <a:t>name=</a:t>
              </a:r>
              <a:r>
                <a:rPr lang="en-US" altLang="zh-CN" sz="1200" b="1" dirty="0">
                  <a:solidFill>
                    <a:srgbClr val="008000"/>
                  </a:solidFill>
                </a:rPr>
                <a:t>"</a:t>
              </a:r>
              <a:r>
                <a:rPr lang="en-US" altLang="zh-CN" sz="1200" b="1" dirty="0" err="1">
                  <a:solidFill>
                    <a:srgbClr val="008000"/>
                  </a:solidFill>
                </a:rPr>
                <a:t>colorAccent</a:t>
              </a:r>
              <a:r>
                <a:rPr lang="en-US" altLang="zh-CN" sz="1200" b="1" dirty="0">
                  <a:solidFill>
                    <a:srgbClr val="008000"/>
                  </a:solidFill>
                </a:rPr>
                <a:t>"</a:t>
              </a:r>
              <a:r>
                <a:rPr lang="en-US" altLang="zh-CN" sz="1200" dirty="0"/>
                <a:t>&gt;#FF4081&lt;/</a:t>
              </a:r>
              <a:r>
                <a:rPr lang="en-US" altLang="zh-CN" sz="1200" b="1" dirty="0">
                  <a:solidFill>
                    <a:srgbClr val="000080"/>
                  </a:solidFill>
                </a:rPr>
                <a:t>color</a:t>
              </a:r>
              <a:r>
                <a:rPr lang="en-US" altLang="zh-CN" sz="1200" dirty="0"/>
                <a:t>&gt;</a:t>
              </a:r>
              <a:br>
                <a:rPr lang="en-US" altLang="zh-CN" sz="1200" dirty="0"/>
              </a:br>
              <a:r>
                <a:rPr lang="en-US" altLang="zh-CN" sz="1200" dirty="0"/>
                <a:t>&lt;/</a:t>
              </a:r>
              <a:r>
                <a:rPr lang="en-US" altLang="zh-CN" sz="1200" b="1" dirty="0">
                  <a:solidFill>
                    <a:srgbClr val="000080"/>
                  </a:solidFill>
                </a:rPr>
                <a:t>resources</a:t>
              </a:r>
              <a:r>
                <a:rPr lang="en-US" altLang="zh-CN" sz="1200" dirty="0"/>
                <a:t>&gt;</a:t>
              </a:r>
              <a:endParaRPr lang="zh-CN" altLang="en-US" sz="1200" dirty="0">
                <a:latin typeface="Arial" pitchFamily="34" charset="0"/>
                <a:ea typeface="宋体" pitchFamily="2" charset="-122"/>
              </a:endParaRPr>
            </a:p>
            <a:p>
              <a:endParaRPr lang="en-US" altLang="zh-CN" sz="2000" dirty="0">
                <a:latin typeface="Arial" pitchFamily="34" charset="0"/>
                <a:ea typeface="宋体" pitchFamily="2" charset="-122"/>
              </a:endParaRPr>
            </a:p>
            <a:p>
              <a:endParaRPr lang="en-US" altLang="zh-CN" sz="2000" dirty="0">
                <a:solidFill>
                  <a:schemeClr val="tx1"/>
                </a:solidFill>
                <a:latin typeface="Arial" pitchFamily="34" charset="0"/>
                <a:ea typeface="宋体" pitchFamily="2" charset="-122"/>
              </a:endParaRPr>
            </a:p>
            <a:p>
              <a:r>
                <a:rPr lang="en-US" altLang="zh-CN" sz="2000" b="1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strings.xml</a:t>
              </a:r>
              <a:r>
                <a:rPr lang="zh-CN" altLang="en-US" sz="2000" b="1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zh-CN" altLang="en-US" sz="20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定义字符串的配置文件</a:t>
              </a:r>
              <a:endPara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2000" dirty="0">
                <a:solidFill>
                  <a:schemeClr val="accent2">
                    <a:lumMod val="75000"/>
                  </a:schemeClr>
                </a:solidFill>
                <a:latin typeface="华文新魏" pitchFamily="2" charset="-122"/>
                <a:ea typeface="华文新魏" pitchFamily="2" charset="-122"/>
              </a:endParaRPr>
            </a:p>
            <a:p>
              <a:pPr lvl="1"/>
              <a:r>
                <a:rPr lang="en-US" altLang="zh-CN" sz="1200" dirty="0"/>
                <a:t>&lt;</a:t>
              </a:r>
              <a:r>
                <a:rPr lang="en-US" altLang="zh-CN" sz="1200" b="1" dirty="0">
                  <a:solidFill>
                    <a:srgbClr val="000080"/>
                  </a:solidFill>
                </a:rPr>
                <a:t>resources</a:t>
              </a:r>
              <a:r>
                <a:rPr lang="en-US" altLang="zh-CN" sz="1200" dirty="0"/>
                <a:t>&gt;</a:t>
              </a:r>
              <a:br>
                <a:rPr lang="en-US" altLang="zh-CN" sz="1200" dirty="0"/>
              </a:br>
              <a:r>
                <a:rPr lang="en-US" altLang="zh-CN" sz="1200" dirty="0"/>
                <a:t>    &lt;</a:t>
              </a:r>
              <a:r>
                <a:rPr lang="en-US" altLang="zh-CN" sz="1200" b="1" dirty="0">
                  <a:solidFill>
                    <a:srgbClr val="000080"/>
                  </a:solidFill>
                </a:rPr>
                <a:t>string </a:t>
              </a:r>
              <a:r>
                <a:rPr lang="en-US" altLang="zh-CN" sz="1200" b="1" dirty="0">
                  <a:solidFill>
                    <a:srgbClr val="0000FF"/>
                  </a:solidFill>
                </a:rPr>
                <a:t>name=</a:t>
              </a:r>
              <a:r>
                <a:rPr lang="en-US" altLang="zh-CN" sz="1200" b="1" dirty="0">
                  <a:solidFill>
                    <a:srgbClr val="008000"/>
                  </a:solidFill>
                </a:rPr>
                <a:t>"</a:t>
              </a:r>
              <a:r>
                <a:rPr lang="en-US" altLang="zh-CN" sz="1200" b="1" dirty="0" err="1">
                  <a:solidFill>
                    <a:srgbClr val="008000"/>
                  </a:solidFill>
                </a:rPr>
                <a:t>app_name</a:t>
              </a:r>
              <a:r>
                <a:rPr lang="en-US" altLang="zh-CN" sz="1200" b="1" dirty="0">
                  <a:solidFill>
                    <a:srgbClr val="008000"/>
                  </a:solidFill>
                </a:rPr>
                <a:t>"</a:t>
              </a:r>
              <a:r>
                <a:rPr lang="en-US" altLang="zh-CN" sz="1200" dirty="0"/>
                <a:t>&gt;My Application&lt;/</a:t>
              </a:r>
              <a:r>
                <a:rPr lang="en-US" altLang="zh-CN" sz="1200" b="1" dirty="0">
                  <a:solidFill>
                    <a:srgbClr val="000080"/>
                  </a:solidFill>
                </a:rPr>
                <a:t>string</a:t>
              </a:r>
              <a:r>
                <a:rPr lang="en-US" altLang="zh-CN" sz="1200" dirty="0"/>
                <a:t>&gt;</a:t>
              </a:r>
              <a:br>
                <a:rPr lang="en-US" altLang="zh-CN" sz="1200" dirty="0"/>
              </a:br>
              <a:r>
                <a:rPr lang="en-US" altLang="zh-CN" sz="1200" dirty="0"/>
                <a:t>&lt;/</a:t>
              </a:r>
              <a:r>
                <a:rPr lang="en-US" altLang="zh-CN" sz="1200" b="1" dirty="0">
                  <a:solidFill>
                    <a:srgbClr val="000080"/>
                  </a:solidFill>
                </a:rPr>
                <a:t>resources</a:t>
              </a:r>
              <a:r>
                <a:rPr lang="en-US" altLang="zh-CN" sz="1200" dirty="0" smtClean="0"/>
                <a:t>&gt;</a:t>
              </a:r>
              <a:endParaRPr lang="zh-CN" altLang="en-US" sz="2000" dirty="0">
                <a:solidFill>
                  <a:schemeClr val="tx1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480110" y="3362716"/>
              <a:ext cx="2619983" cy="2160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31011" y="5497982"/>
              <a:ext cx="3019905" cy="2160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</p:grpSp>
      <p:sp>
        <p:nvSpPr>
          <p:cNvPr id="11" name="标题 1"/>
          <p:cNvSpPr txBox="1">
            <a:spLocks/>
          </p:cNvSpPr>
          <p:nvPr/>
        </p:nvSpPr>
        <p:spPr>
          <a:xfrm>
            <a:off x="212608" y="332581"/>
            <a:ext cx="8050088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3.4 res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目录 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values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子目录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385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9DDCB828-8734-412C-881D-E9C7F4871490}"/>
              </a:ext>
            </a:extLst>
          </p:cNvPr>
          <p:cNvSpPr txBox="1"/>
          <p:nvPr/>
        </p:nvSpPr>
        <p:spPr>
          <a:xfrm>
            <a:off x="212608" y="1196752"/>
            <a:ext cx="8679872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drawable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子目录：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存放图片文件</a:t>
            </a:r>
            <a:endParaRPr lang="en-US" altLang="zh-CN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mipmap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子目录：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存放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等文件</a:t>
            </a:r>
            <a:endParaRPr lang="en-US" altLang="zh-CN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99592" y="2492896"/>
            <a:ext cx="7488832" cy="3888432"/>
            <a:chOff x="736779" y="1988840"/>
            <a:chExt cx="7651645" cy="4320480"/>
          </a:xfrm>
        </p:grpSpPr>
        <p:pic>
          <p:nvPicPr>
            <p:cNvPr id="6" name="图片 5" descr="屏幕剪辑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779" y="1988840"/>
              <a:ext cx="7651645" cy="432048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043608" y="2848708"/>
              <a:ext cx="1368152" cy="19683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43608" y="3200400"/>
              <a:ext cx="1368152" cy="17454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</p:grpSp>
      <p:sp>
        <p:nvSpPr>
          <p:cNvPr id="8" name="标题 1"/>
          <p:cNvSpPr txBox="1">
            <a:spLocks/>
          </p:cNvSpPr>
          <p:nvPr/>
        </p:nvSpPr>
        <p:spPr>
          <a:xfrm>
            <a:off x="212608" y="332581"/>
            <a:ext cx="8050088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3.4 res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目录 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en-US" altLang="zh-CN" sz="2400" b="1" dirty="0" err="1" smtClean="0">
                <a:latin typeface="微软雅黑" pitchFamily="34" charset="-122"/>
                <a:ea typeface="微软雅黑" pitchFamily="34" charset="-122"/>
              </a:rPr>
              <a:t>drawable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子目录和</a:t>
            </a:r>
            <a:r>
              <a:rPr lang="en-US" altLang="zh-CN" sz="2400" b="1" dirty="0" err="1" smtClean="0">
                <a:latin typeface="微软雅黑" pitchFamily="34" charset="-122"/>
                <a:ea typeface="微软雅黑" pitchFamily="34" charset="-122"/>
              </a:rPr>
              <a:t>mipmap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子目录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8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923928" y="1916832"/>
            <a:ext cx="4104456" cy="346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err="1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Gradle</a:t>
            </a: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Scripts</a:t>
            </a:r>
            <a:r>
              <a:rPr lang="zh-CN" altLang="en-US" sz="20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2000" b="1" dirty="0" smtClean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包含所有与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(Build)App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有关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的配置信息的文件。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构建是执行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Build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菜单中的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Make Project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命令，即将项目中各类原始文件编译并生成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执行文件的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过程。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如非必要，切勿修改此目录文件。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3"/>
          <p:cNvSpPr>
            <a:spLocks noChangeArrowheads="1"/>
          </p:cNvSpPr>
          <p:nvPr/>
        </p:nvSpPr>
        <p:spPr bwMode="auto">
          <a:xfrm>
            <a:off x="755576" y="5909210"/>
            <a:ext cx="80648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注：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Gradle Scripts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目录中是系统构建项目时的系统设置，不要更改。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55576" y="1916832"/>
            <a:ext cx="2736304" cy="3888432"/>
            <a:chOff x="323528" y="1916831"/>
            <a:chExt cx="3581400" cy="433400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xmlns="" id="{E8EAACED-3E2F-454E-865A-F469EBBD3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1916831"/>
              <a:ext cx="3581400" cy="433400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23528" y="3522018"/>
              <a:ext cx="3456384" cy="25063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4BBCC020-8444-4829-AE89-52CDBC454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608" y="1300698"/>
            <a:ext cx="79597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项目时</a:t>
            </a:r>
            <a:r>
              <a:rPr lang="zh-CN" altLang="en-US" sz="20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的所必需的系统设置信息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切勿更改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212608" y="332581"/>
            <a:ext cx="8050088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3.5 </a:t>
            </a:r>
            <a:r>
              <a:rPr lang="en-US" altLang="zh-CN" sz="2800" b="1" dirty="0" err="1" smtClean="0">
                <a:latin typeface="微软雅黑" pitchFamily="34" charset="-122"/>
                <a:ea typeface="微软雅黑" pitchFamily="34" charset="-122"/>
              </a:rPr>
              <a:t>Gradle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 Scripts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目录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093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9DDCB828-8734-412C-881D-E9C7F4871490}"/>
              </a:ext>
            </a:extLst>
          </p:cNvPr>
          <p:cNvSpPr txBox="1"/>
          <p:nvPr/>
        </p:nvSpPr>
        <p:spPr>
          <a:xfrm>
            <a:off x="212608" y="1272242"/>
            <a:ext cx="882388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R.java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自动生成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，定义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中所有</a:t>
            </a:r>
            <a:r>
              <a:rPr lang="zh-CN" altLang="en-US" sz="20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类型资源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的索引</a:t>
            </a:r>
            <a:endParaRPr lang="en-US" altLang="zh-CN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方式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：光标移动到</a:t>
            </a:r>
            <a:r>
              <a:rPr lang="en-US" altLang="zh-CN" sz="1600" dirty="0" err="1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R.layout.activity_main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，单击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菜单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栏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Navigate 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 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Implementations(s)</a:t>
            </a:r>
          </a:p>
          <a:p>
            <a:pPr algn="just"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方式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：光标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移动到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R.layout.activity_main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右键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单击，选择</a:t>
            </a:r>
            <a:r>
              <a:rPr lang="en-US" altLang="zh-CN" sz="1600" dirty="0" err="1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Goto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 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Implementations(s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99592" y="2708920"/>
            <a:ext cx="5616624" cy="3672408"/>
            <a:chOff x="1475656" y="2132856"/>
            <a:chExt cx="5616624" cy="427879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xmlns="" id="{63FE8643-703F-4BF1-B466-AD44AC26F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75656" y="2132856"/>
              <a:ext cx="5616624" cy="4278792"/>
            </a:xfrm>
            <a:prstGeom prst="rect">
              <a:avLst/>
            </a:prstGeom>
          </p:spPr>
        </p:pic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xmlns="" id="{68DA5306-A3CE-4511-8EBA-1F21E95C2D6F}"/>
                </a:ext>
              </a:extLst>
            </p:cNvPr>
            <p:cNvCxnSpPr/>
            <p:nvPr/>
          </p:nvCxnSpPr>
          <p:spPr>
            <a:xfrm>
              <a:off x="2584136" y="5404574"/>
              <a:ext cx="309634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xmlns="" id="{135A294C-A423-4353-9749-22151E3EA5EC}"/>
                </a:ext>
              </a:extLst>
            </p:cNvPr>
            <p:cNvCxnSpPr/>
            <p:nvPr/>
          </p:nvCxnSpPr>
          <p:spPr>
            <a:xfrm>
              <a:off x="2584136" y="5013176"/>
              <a:ext cx="309634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xmlns="" id="{A609D030-51B2-49E6-821B-4432B5B8887C}"/>
                </a:ext>
              </a:extLst>
            </p:cNvPr>
            <p:cNvSpPr txBox="1"/>
            <p:nvPr/>
          </p:nvSpPr>
          <p:spPr>
            <a:xfrm>
              <a:off x="5824496" y="4699950"/>
              <a:ext cx="907744" cy="394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id</a:t>
              </a:r>
              <a:r>
                <a:rPr lang="zh-CN" altLang="en-US" sz="16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资源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xmlns="" id="{EDEF12CC-94C5-4D96-845F-2552A4DD7199}"/>
                </a:ext>
              </a:extLst>
            </p:cNvPr>
            <p:cNvSpPr txBox="1"/>
            <p:nvPr/>
          </p:nvSpPr>
          <p:spPr>
            <a:xfrm>
              <a:off x="5824496" y="5153180"/>
              <a:ext cx="1195776" cy="394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布局资源</a:t>
              </a:r>
            </a:p>
          </p:txBody>
        </p:sp>
      </p:grpSp>
      <p:pic>
        <p:nvPicPr>
          <p:cNvPr id="6" name="图片 5" descr="屏幕剪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48" r="5004" b="8824"/>
          <a:stretch/>
        </p:blipFill>
        <p:spPr>
          <a:xfrm>
            <a:off x="6300192" y="3467182"/>
            <a:ext cx="2358199" cy="33280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4BBCC020-8444-4829-AE89-52CDBC454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8184" y="3925312"/>
            <a:ext cx="2520280" cy="943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R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是什么？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400"/>
              </a:lnSpc>
              <a:spcBef>
                <a:spcPct val="50000"/>
              </a:spcBef>
            </a:pPr>
            <a:r>
              <a:rPr lang="en-US" altLang="zh-CN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layout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是什么？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400"/>
              </a:lnSpc>
              <a:spcBef>
                <a:spcPct val="50000"/>
              </a:spcBef>
            </a:pPr>
            <a:r>
              <a:rPr lang="en-US" altLang="zh-CN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40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activity_main</a:t>
            </a: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是什么？</a:t>
            </a:r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212608" y="332581"/>
            <a:ext cx="8050088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3.6 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目录中的特殊文件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R.java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8"/>
          <p:cNvSpPr txBox="1"/>
          <p:nvPr/>
        </p:nvSpPr>
        <p:spPr>
          <a:xfrm>
            <a:off x="3275856" y="3717032"/>
            <a:ext cx="216024" cy="3219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endParaRPr lang="zh-CN" altLang="en-US" dirty="0"/>
          </a:p>
        </p:txBody>
      </p:sp>
      <p:sp>
        <p:nvSpPr>
          <p:cNvPr id="14" name="TextBox 8"/>
          <p:cNvSpPr txBox="1"/>
          <p:nvPr/>
        </p:nvSpPr>
        <p:spPr>
          <a:xfrm>
            <a:off x="4067944" y="5357199"/>
            <a:ext cx="1080604" cy="2320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278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212608" y="332581"/>
            <a:ext cx="8679872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课堂练习（一）</a:t>
            </a:r>
            <a:endParaRPr lang="zh-CN" altLang="en-US" sz="4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4"/>
          <p:cNvSpPr txBox="1"/>
          <p:nvPr/>
        </p:nvSpPr>
        <p:spPr>
          <a:xfrm>
            <a:off x="1733588" y="2053499"/>
            <a:ext cx="6529108" cy="7820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熟悉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建立，了解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类文件名、布局文件名的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设置，掌握项目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的存储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路径的设置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5"/>
          <p:cNvSpPr txBox="1"/>
          <p:nvPr/>
        </p:nvSpPr>
        <p:spPr>
          <a:xfrm>
            <a:off x="1658915" y="3577887"/>
            <a:ext cx="6603781" cy="7820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熟悉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工程架构，了解各个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目录，熟练掌握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layout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目录中文件的修改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76021" y="2108495"/>
            <a:ext cx="504056" cy="504056"/>
            <a:chOff x="2769119" y="1848492"/>
            <a:chExt cx="504056" cy="504056"/>
          </a:xfrm>
        </p:grpSpPr>
        <p:sp>
          <p:nvSpPr>
            <p:cNvPr id="11" name="椭圆 10"/>
            <p:cNvSpPr/>
            <p:nvPr/>
          </p:nvSpPr>
          <p:spPr>
            <a:xfrm>
              <a:off x="2769119" y="1848492"/>
              <a:ext cx="504056" cy="504056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2" name="TextBox 66"/>
            <p:cNvSpPr txBox="1"/>
            <p:nvPr/>
          </p:nvSpPr>
          <p:spPr>
            <a:xfrm>
              <a:off x="2808589" y="1931243"/>
              <a:ext cx="437940" cy="3386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1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1601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43608" y="3565667"/>
            <a:ext cx="504056" cy="504056"/>
            <a:chOff x="2471142" y="2586760"/>
            <a:chExt cx="504056" cy="504056"/>
          </a:xfrm>
        </p:grpSpPr>
        <p:sp>
          <p:nvSpPr>
            <p:cNvPr id="14" name="椭圆 13"/>
            <p:cNvSpPr/>
            <p:nvPr/>
          </p:nvSpPr>
          <p:spPr>
            <a:xfrm>
              <a:off x="2471142" y="2586760"/>
              <a:ext cx="504056" cy="504056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5" name="TextBox 69"/>
            <p:cNvSpPr txBox="1"/>
            <p:nvPr/>
          </p:nvSpPr>
          <p:spPr>
            <a:xfrm>
              <a:off x="2510612" y="2669511"/>
              <a:ext cx="437940" cy="3386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1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1601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TextBox 6"/>
          <p:cNvSpPr txBox="1"/>
          <p:nvPr/>
        </p:nvSpPr>
        <p:spPr>
          <a:xfrm>
            <a:off x="212608" y="1340768"/>
            <a:ext cx="8679872" cy="38048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just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完成从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 </a:t>
            </a:r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 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 </a:t>
            </a:r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34 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的内容</a:t>
            </a:r>
          </a:p>
        </p:txBody>
      </p:sp>
      <p:sp>
        <p:nvSpPr>
          <p:cNvPr id="18" name="TextBox 75"/>
          <p:cNvSpPr txBox="1"/>
          <p:nvPr/>
        </p:nvSpPr>
        <p:spPr>
          <a:xfrm>
            <a:off x="1658915" y="4974267"/>
            <a:ext cx="6603781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理解                                   中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layout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activity_main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分别是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什么，理解各部分之间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关系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043608" y="4962047"/>
            <a:ext cx="504056" cy="504056"/>
            <a:chOff x="2471142" y="2586760"/>
            <a:chExt cx="504056" cy="504056"/>
          </a:xfrm>
        </p:grpSpPr>
        <p:sp>
          <p:nvSpPr>
            <p:cNvPr id="20" name="椭圆 19"/>
            <p:cNvSpPr/>
            <p:nvPr/>
          </p:nvSpPr>
          <p:spPr>
            <a:xfrm>
              <a:off x="2471142" y="2586760"/>
              <a:ext cx="504056" cy="504056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1" name="TextBox 69"/>
            <p:cNvSpPr txBox="1"/>
            <p:nvPr/>
          </p:nvSpPr>
          <p:spPr>
            <a:xfrm>
              <a:off x="2510612" y="2669511"/>
              <a:ext cx="437940" cy="3386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1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1601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2" name="图片 21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48" r="5004" b="8824"/>
          <a:stretch/>
        </p:blipFill>
        <p:spPr>
          <a:xfrm>
            <a:off x="2224920" y="5042051"/>
            <a:ext cx="2275072" cy="36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9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1"/>
          <p:cNvSpPr txBox="1">
            <a:spLocks/>
          </p:cNvSpPr>
          <p:nvPr/>
        </p:nvSpPr>
        <p:spPr>
          <a:xfrm>
            <a:off x="212608" y="332581"/>
            <a:ext cx="8050088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课 程 背 景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"/>
          <p:cNvSpPr txBox="1"/>
          <p:nvPr/>
        </p:nvSpPr>
        <p:spPr>
          <a:xfrm>
            <a:off x="212608" y="1268760"/>
            <a:ext cx="8679872" cy="51845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华为鸿蒙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开创中国移动通信的新篇章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年，华为开始规划操作系统“鸿蒙”。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年，美国以安全威胁为由对我国多家高校、企业进行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制裁。</a:t>
            </a:r>
            <a:endParaRPr lang="en-US" altLang="zh-CN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月华为被美国列入实体制裁名单， 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同年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月，华为发布鸿蒙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 1.0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版本，作为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应对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美国科技限制令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的重要举措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之一。</a:t>
            </a:r>
            <a:endParaRPr lang="en-US" altLang="zh-CN" sz="16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年，华为开发者大会透露，鸿蒙系统研发和推广费用逾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亿，并将加大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投入。</a:t>
            </a:r>
            <a:endParaRPr lang="en-US" altLang="zh-CN" sz="16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just">
              <a:lnSpc>
                <a:spcPct val="150000"/>
              </a:lnSpc>
            </a:pP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just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华为用“工匠精神”重新定义中国制造，是引领新时代工匠精神的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典范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 algn="just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的移动通信技术远超其它国家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，华为的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和我国立项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遥遥领先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于世界各国，在世界移动通信领域处于领跑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位置。</a:t>
            </a:r>
            <a:endParaRPr lang="en-US" altLang="zh-CN" sz="16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 algn="just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华为</a:t>
            </a:r>
            <a:r>
              <a:rPr lang="en-US" altLang="zh-CN" sz="1600" dirty="0" err="1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HarmonyOS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打破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了谷歌和苹果公司对移动智能终端的垄断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突破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了移动通信的科技封锁，保障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了中国在移动互网络中的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地位，具有极其重要的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战略意义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657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>
            <p:custDataLst>
              <p:tags r:id="rId1"/>
            </p:custDataLst>
          </p:nvPr>
        </p:nvSpPr>
        <p:spPr>
          <a:xfrm>
            <a:off x="1371919" y="3440613"/>
            <a:ext cx="751809" cy="49244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3200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</a:t>
            </a:r>
            <a:endParaRPr lang="zh-CN" altLang="en-US" sz="3200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矩形 26"/>
          <p:cNvSpPr/>
          <p:nvPr>
            <p:custDataLst>
              <p:tags r:id="rId2"/>
            </p:custDataLst>
          </p:nvPr>
        </p:nvSpPr>
        <p:spPr>
          <a:xfrm>
            <a:off x="3491880" y="3068960"/>
            <a:ext cx="5400600" cy="920059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41663" rIns="949063" anchor="ctr"/>
          <a:lstStyle/>
          <a:p>
            <a:pPr>
              <a:lnSpc>
                <a:spcPct val="130000"/>
              </a:lnSpc>
              <a:defRPr/>
            </a:pPr>
            <a:endParaRPr lang="zh-CN" altLang="en-US" sz="1475" kern="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文本框 1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206526" y="2924944"/>
            <a:ext cx="1141338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8000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zh-CN" altLang="en-US" sz="8000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标题 5"/>
          <p:cNvSpPr txBox="1"/>
          <p:nvPr>
            <p:custDataLst>
              <p:tags r:id="rId4"/>
            </p:custDataLst>
          </p:nvPr>
        </p:nvSpPr>
        <p:spPr>
          <a:xfrm>
            <a:off x="3707904" y="3345842"/>
            <a:ext cx="5436096" cy="443198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Hello World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示例</a:t>
            </a:r>
          </a:p>
        </p:txBody>
      </p:sp>
      <p:sp>
        <p:nvSpPr>
          <p:cNvPr id="36" name="标题 1"/>
          <p:cNvSpPr txBox="1">
            <a:spLocks/>
          </p:cNvSpPr>
          <p:nvPr/>
        </p:nvSpPr>
        <p:spPr>
          <a:xfrm>
            <a:off x="212608" y="332581"/>
            <a:ext cx="8050088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章节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062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52414198-C348-44C0-99D9-98DE15563E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27"/>
          <a:stretch/>
        </p:blipFill>
        <p:spPr>
          <a:xfrm>
            <a:off x="5873976" y="1412776"/>
            <a:ext cx="2802480" cy="4994634"/>
          </a:xfrm>
          <a:prstGeom prst="rect">
            <a:avLst/>
          </a:prstGeom>
        </p:spPr>
      </p:pic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611560" y="4675925"/>
            <a:ext cx="4824536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利用之前创建的第一个</a:t>
            </a:r>
            <a:r>
              <a:rPr lang="en-US" altLang="zh-CN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 App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项目，运行、测试，结果如图所示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——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致敬计算机编程发展史中的“</a:t>
            </a:r>
            <a:r>
              <a:rPr lang="en-US" altLang="zh-CN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 World</a:t>
            </a:r>
            <a:r>
              <a:rPr lang="zh-CN" altLang="en-US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”经典案例</a:t>
            </a:r>
            <a:endParaRPr lang="en-US" altLang="zh-CN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2608" y="1340768"/>
            <a:ext cx="3351280" cy="354543"/>
          </a:xfrm>
          <a:prstGeom prst="rect">
            <a:avLst/>
          </a:prstGeom>
        </p:spPr>
        <p:txBody>
          <a:bodyPr wrap="square" lIns="76793" tIns="38397" rIns="76793" bIns="38397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“Hello World</a:t>
            </a:r>
            <a:r>
              <a: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47"/>
          <p:cNvSpPr>
            <a:spLocks noChangeArrowheads="1"/>
          </p:cNvSpPr>
          <p:nvPr/>
        </p:nvSpPr>
        <p:spPr bwMode="auto">
          <a:xfrm>
            <a:off x="611560" y="1744356"/>
            <a:ext cx="4824536" cy="2662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6793" tIns="38397" rIns="76793" bIns="38397">
            <a:spAutoFit/>
          </a:bodyPr>
          <a:lstStyle>
            <a:lvl1pPr>
              <a:spcBef>
                <a:spcPct val="20000"/>
              </a:spcBef>
              <a:buFont typeface="Arial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9pPr>
          </a:lstStyle>
          <a:p>
            <a:pPr indent="457200"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一个最著名的程序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，让计算机显示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Hello World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这句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话，几乎是每一门编程语言中的第一个示例程序。</a:t>
            </a:r>
          </a:p>
          <a:p>
            <a:pPr indent="457200"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如果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程序员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能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看到这两个单词的显示，表示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代码在计算机上可以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正常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运行，</a:t>
            </a:r>
            <a:r>
              <a:rPr lang="zh-CN" altLang="en-US" sz="1600" b="1" dirty="0" smtClean="0">
                <a:solidFill>
                  <a:srgbClr val="C00000"/>
                </a:solidFill>
                <a:sym typeface="微软雅黑" panose="020B0503020204020204" pitchFamily="34" charset="-122"/>
              </a:rPr>
              <a:t>计算机</a:t>
            </a:r>
            <a:r>
              <a:rPr lang="zh-CN" altLang="en-US" sz="1600" b="1" dirty="0">
                <a:solidFill>
                  <a:srgbClr val="C00000"/>
                </a:solidFill>
                <a:sym typeface="微软雅黑" panose="020B0503020204020204" pitchFamily="34" charset="-122"/>
              </a:rPr>
              <a:t>可以与人沟通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。具有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特殊的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象征意义，渐渐地演化成为了一个久负盛名的传统。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212608" y="332581"/>
            <a:ext cx="8050088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4.1 “Hello 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World”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经典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案例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418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212608" y="1300698"/>
            <a:ext cx="86798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(1) </a:t>
            </a:r>
            <a:r>
              <a:rPr lang="zh-CN" altLang="en-US" sz="20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利用之前创建的第一个</a:t>
            </a:r>
            <a:r>
              <a:rPr lang="en-US" altLang="zh-CN" sz="20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 App</a:t>
            </a:r>
            <a:r>
              <a:rPr lang="zh-CN" altLang="en-US" sz="20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项目，运行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547664" y="1844824"/>
            <a:ext cx="6110603" cy="3341736"/>
            <a:chOff x="1547664" y="1772816"/>
            <a:chExt cx="6110603" cy="3341736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7664" y="1772816"/>
              <a:ext cx="6110603" cy="33417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3760796" y="2132856"/>
              <a:ext cx="307148" cy="22041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27984" y="2128467"/>
              <a:ext cx="307148" cy="22041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488988" y="2128467"/>
              <a:ext cx="307148" cy="22041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259632" y="5305095"/>
            <a:ext cx="6912768" cy="1200329"/>
            <a:chOff x="1043608" y="5446965"/>
            <a:chExt cx="6912768" cy="1200329"/>
          </a:xfrm>
        </p:grpSpPr>
        <p:sp>
          <p:nvSpPr>
            <p:cNvPr id="10" name="矩形 9"/>
            <p:cNvSpPr>
              <a:spLocks noChangeArrowheads="1"/>
            </p:cNvSpPr>
            <p:nvPr/>
          </p:nvSpPr>
          <p:spPr bwMode="auto">
            <a:xfrm>
              <a:off x="1389649" y="5446965"/>
              <a:ext cx="6566727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Make Project </a:t>
              </a:r>
              <a:r>
                <a:rPr lang="zh-CN" altLang="en-US" sz="16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：编译项目文件（可以检查出基本的语法错误）</a:t>
              </a:r>
              <a:endParaRPr lang="en-US" altLang="zh-CN" sz="16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Run </a:t>
              </a:r>
              <a:r>
                <a:rPr lang="zh-CN" altLang="en-US" sz="16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‘</a:t>
              </a:r>
              <a:r>
                <a:rPr lang="en-US" altLang="zh-CN" sz="16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</a:t>
              </a:r>
              <a:r>
                <a:rPr lang="zh-CN" altLang="en-US" sz="16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’ </a:t>
              </a:r>
              <a:r>
                <a:rPr lang="zh-CN" altLang="en-US" sz="16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zh-CN" altLang="en-US" sz="16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运行、测试项目</a:t>
              </a:r>
              <a:r>
                <a:rPr lang="en-US" altLang="zh-CN" sz="16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</a:t>
              </a:r>
              <a:r>
                <a:rPr lang="zh-CN" altLang="en-US" sz="16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（可能出现逻辑错误</a:t>
              </a:r>
              <a:r>
                <a:rPr lang="zh-CN" altLang="en-US" sz="16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16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AVD Manager</a:t>
              </a:r>
              <a:r>
                <a:rPr lang="zh-CN" altLang="en-US" sz="16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：仿真器管理器（</a:t>
              </a:r>
              <a:r>
                <a:rPr lang="en-US" altLang="zh-CN" sz="16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1600" b="1" dirty="0" smtClean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虚拟设备管理器）</a:t>
              </a:r>
              <a:endPara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027" name="Picture 3" descr="C:\Users\Administrator.WIN7-1703071040\AppData\Roaming\Tencent\Users\41621357\QQ\WinTemp\RichOle\[LI3S~}M88_M}Q]KJJZET4K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5517368"/>
              <a:ext cx="302104" cy="285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Users\Administrator.WIN7-1703071040\AppData\Roaming\Tencent\Users\41621357\QQ\WinTemp\RichOle\J_8}8B282(BQX1~}J@6L]7G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5920841"/>
              <a:ext cx="311258" cy="31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:\Users\Administrator.WIN7-1703071040\AppData\Roaming\Tencent\Users\41621357\QQ\WinTemp\RichOle\3S8)V(R5PLX@C4MFC(W6CVU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9" y="6318981"/>
              <a:ext cx="311258" cy="27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标题 1"/>
          <p:cNvSpPr txBox="1">
            <a:spLocks/>
          </p:cNvSpPr>
          <p:nvPr/>
        </p:nvSpPr>
        <p:spPr>
          <a:xfrm>
            <a:off x="212608" y="332581"/>
            <a:ext cx="8050088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4.2 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测试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“Hello 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World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程序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446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212608" y="1300698"/>
            <a:ext cx="86798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(2) </a:t>
            </a:r>
            <a:r>
              <a:rPr lang="zh-CN" altLang="en-US" sz="20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 </a:t>
            </a:r>
            <a:r>
              <a:rPr lang="en-US" altLang="zh-CN" sz="20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进行测试，出现如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图所</a:t>
            </a:r>
            <a:r>
              <a:rPr lang="zh-CN" altLang="en-US" sz="20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示界面，选择所使用的测试设备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115616" y="1772817"/>
            <a:ext cx="6768752" cy="4464496"/>
            <a:chOff x="1115616" y="1724067"/>
            <a:chExt cx="6768752" cy="4657261"/>
          </a:xfrm>
        </p:grpSpPr>
        <p:pic>
          <p:nvPicPr>
            <p:cNvPr id="2049" name="Picture 1" descr="C:\Users\Administrator.WIN7-1703071040\AppData\Roaming\Tencent\Users\41621357\QQ\WinTemp\RichOle\2[9UU_D%6$C%A6@V{9_3RW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724067"/>
              <a:ext cx="6768752" cy="4657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4336860" y="2128467"/>
              <a:ext cx="307148" cy="22041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195736" y="2902971"/>
              <a:ext cx="2448272" cy="22041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</p:grpSp>
      <p:sp>
        <p:nvSpPr>
          <p:cNvPr id="19" name="文本框 8">
            <a:extLst>
              <a:ext uri="{FF2B5EF4-FFF2-40B4-BE49-F238E27FC236}">
                <a16:creationId xmlns:a16="http://schemas.microsoft.com/office/drawing/2014/main" xmlns="" id="{D4F06769-9677-40A7-8B3C-E57F108A491E}"/>
              </a:ext>
            </a:extLst>
          </p:cNvPr>
          <p:cNvSpPr txBox="1"/>
          <p:nvPr/>
        </p:nvSpPr>
        <p:spPr>
          <a:xfrm>
            <a:off x="3563888" y="3429000"/>
            <a:ext cx="2666926" cy="795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没有连接手机</a:t>
            </a:r>
            <a:endParaRPr lang="en-US" altLang="zh-CN" sz="16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没有可用的仿真器</a:t>
            </a:r>
            <a:endParaRPr lang="en-US" altLang="zh-CN" sz="16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69360" y="5486798"/>
            <a:ext cx="1656184" cy="3553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endParaRPr lang="zh-CN" altLang="en-US" dirty="0"/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212608" y="332581"/>
            <a:ext cx="8050088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4.2 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测试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“Hello 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World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程序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542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99592" y="2399093"/>
            <a:ext cx="7920881" cy="885891"/>
            <a:chOff x="179512" y="971155"/>
            <a:chExt cx="9859357" cy="945677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xmlns="" id="{6E4F8C1D-C8BC-41B9-8A86-D07937040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512" y="1349602"/>
              <a:ext cx="8568952" cy="567230"/>
            </a:xfrm>
            <a:prstGeom prst="rect">
              <a:avLst/>
            </a:prstGeom>
          </p:spPr>
        </p:pic>
        <p:sp>
          <p:nvSpPr>
            <p:cNvPr id="4" name="椭圆 3">
              <a:extLst>
                <a:ext uri="{FF2B5EF4-FFF2-40B4-BE49-F238E27FC236}">
                  <a16:creationId xmlns:a16="http://schemas.microsoft.com/office/drawing/2014/main" xmlns="" id="{445BE871-12F4-4ACC-B6F7-B2F4708032A8}"/>
                </a:ext>
              </a:extLst>
            </p:cNvPr>
            <p:cNvSpPr/>
            <p:nvPr/>
          </p:nvSpPr>
          <p:spPr>
            <a:xfrm>
              <a:off x="6732240" y="1563898"/>
              <a:ext cx="504056" cy="35293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xmlns="" id="{D2E6B40E-4A64-42D9-A91E-9166027C84E1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>
              <a:off x="7081064" y="1332557"/>
              <a:ext cx="939482" cy="30066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xmlns="" id="{D4F06769-9677-40A7-8B3C-E57F108A491E}"/>
                </a:ext>
              </a:extLst>
            </p:cNvPr>
            <p:cNvSpPr txBox="1"/>
            <p:nvPr/>
          </p:nvSpPr>
          <p:spPr>
            <a:xfrm>
              <a:off x="6002221" y="971155"/>
              <a:ext cx="4036648" cy="361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</a:t>
              </a:r>
              <a:r>
                <a:rPr lang="zh-CN" altLang="en-US" sz="16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图标，打开</a:t>
              </a:r>
              <a:r>
                <a:rPr lang="en-US" altLang="zh-CN" sz="16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AVD Manager</a:t>
              </a:r>
              <a:endPara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043608" y="3429000"/>
            <a:ext cx="6840760" cy="3089238"/>
            <a:chOff x="1043608" y="2924944"/>
            <a:chExt cx="6840760" cy="352128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xmlns="" id="{5AF6EDA5-A8E8-4456-861C-8F70572B6B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923"/>
            <a:stretch/>
          </p:blipFill>
          <p:spPr>
            <a:xfrm>
              <a:off x="1043608" y="2924944"/>
              <a:ext cx="6840760" cy="352128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779912" y="5248957"/>
              <a:ext cx="1656185" cy="22041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sp>
          <p:nvSpPr>
            <p:cNvPr id="11" name="文本框 8">
              <a:extLst>
                <a:ext uri="{FF2B5EF4-FFF2-40B4-BE49-F238E27FC236}">
                  <a16:creationId xmlns:a16="http://schemas.microsoft.com/office/drawing/2014/main" xmlns="" id="{D4F06769-9677-40A7-8B3C-E57F108A491E}"/>
                </a:ext>
              </a:extLst>
            </p:cNvPr>
            <p:cNvSpPr txBox="1"/>
            <p:nvPr/>
          </p:nvSpPr>
          <p:spPr>
            <a:xfrm>
              <a:off x="5577482" y="5174776"/>
              <a:ext cx="2090862" cy="3859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单击按钮，创建</a:t>
              </a:r>
              <a:r>
                <a:rPr lang="en-US" altLang="zh-CN" sz="16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AVD </a:t>
              </a:r>
              <a:endPara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268068" y="1628800"/>
            <a:ext cx="8679872" cy="874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若已存在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AVD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或已经使用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连接手机，则可以直接选择设备运行，否则需要通过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AVD Manager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创建虚拟手机再运行。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标题 1"/>
          <p:cNvSpPr txBox="1">
            <a:spLocks/>
          </p:cNvSpPr>
          <p:nvPr/>
        </p:nvSpPr>
        <p:spPr>
          <a:xfrm>
            <a:off x="212608" y="332581"/>
            <a:ext cx="8050088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4.2 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测试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“Hello 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World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程序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212608" y="1300698"/>
            <a:ext cx="86798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3) 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AVD	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虚拟设备管理</a:t>
            </a:r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器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234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995876" y="1772816"/>
            <a:ext cx="7445113" cy="4839948"/>
            <a:chOff x="695218" y="1251749"/>
            <a:chExt cx="7745771" cy="546533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xmlns="" id="{5CB43003-AFB9-40F0-8C31-428154E44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5218" y="1251749"/>
              <a:ext cx="7745771" cy="5447931"/>
            </a:xfrm>
            <a:prstGeom prst="rect">
              <a:avLst/>
            </a:prstGeom>
          </p:spPr>
        </p:pic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xmlns="" id="{EB792822-7FCE-4243-88B3-65936FE1C214}"/>
                </a:ext>
              </a:extLst>
            </p:cNvPr>
            <p:cNvCxnSpPr/>
            <p:nvPr/>
          </p:nvCxnSpPr>
          <p:spPr>
            <a:xfrm flipV="1">
              <a:off x="4139952" y="2420888"/>
              <a:ext cx="504056" cy="36004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xmlns="" id="{A736B17A-745B-4987-92A4-43BC948C86F9}"/>
                </a:ext>
              </a:extLst>
            </p:cNvPr>
            <p:cNvSpPr txBox="1"/>
            <p:nvPr/>
          </p:nvSpPr>
          <p:spPr>
            <a:xfrm>
              <a:off x="4593359" y="2236222"/>
              <a:ext cx="1392894" cy="417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屏幕分辨率</a:t>
              </a:r>
            </a:p>
          </p:txBody>
        </p:sp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xmlns="" id="{F02FA86B-0290-426E-8735-1F71BDBFAE73}"/>
                </a:ext>
              </a:extLst>
            </p:cNvPr>
            <p:cNvCxnSpPr/>
            <p:nvPr/>
          </p:nvCxnSpPr>
          <p:spPr>
            <a:xfrm>
              <a:off x="1403649" y="5949280"/>
              <a:ext cx="464967" cy="35074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xmlns="" id="{4A0757F0-26C7-4D5D-AF08-A7C2F4334417}"/>
                </a:ext>
              </a:extLst>
            </p:cNvPr>
            <p:cNvSpPr txBox="1"/>
            <p:nvPr/>
          </p:nvSpPr>
          <p:spPr>
            <a:xfrm>
              <a:off x="861475" y="6300028"/>
              <a:ext cx="4034591" cy="417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新建一个新的</a:t>
              </a:r>
              <a:r>
                <a:rPr lang="zh-CN" altLang="en-US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自定义的硬件设备配置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标题 1"/>
          <p:cNvSpPr txBox="1">
            <a:spLocks/>
          </p:cNvSpPr>
          <p:nvPr/>
        </p:nvSpPr>
        <p:spPr>
          <a:xfrm>
            <a:off x="212608" y="332581"/>
            <a:ext cx="8050088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4.2 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测试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“Hello 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World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程序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212608" y="1300698"/>
            <a:ext cx="86798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3) 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AVD	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手机型号选择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935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115616" y="1786855"/>
            <a:ext cx="6984776" cy="4810497"/>
            <a:chOff x="899592" y="1375230"/>
            <a:chExt cx="7344816" cy="5208083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1375230"/>
              <a:ext cx="7344816" cy="52080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043608" y="3446584"/>
              <a:ext cx="4392488" cy="22041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</p:grpSp>
      <p:sp>
        <p:nvSpPr>
          <p:cNvPr id="7" name="标题 1"/>
          <p:cNvSpPr txBox="1">
            <a:spLocks/>
          </p:cNvSpPr>
          <p:nvPr/>
        </p:nvSpPr>
        <p:spPr>
          <a:xfrm>
            <a:off x="212608" y="332581"/>
            <a:ext cx="8050088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4.2 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测试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“Hello 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World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程序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212608" y="1300698"/>
            <a:ext cx="86798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3) 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AVD	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手机系统镜像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197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259632" y="1806088"/>
            <a:ext cx="6984776" cy="4647248"/>
            <a:chOff x="653918" y="1221429"/>
            <a:chExt cx="7950530" cy="559194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xmlns="" id="{C99CB034-0ED2-4C07-B1D9-76A28381E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3918" y="1221429"/>
              <a:ext cx="7950530" cy="5591947"/>
            </a:xfrm>
            <a:prstGeom prst="rect">
              <a:avLst/>
            </a:prstGeom>
          </p:spPr>
        </p:pic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xmlns="" id="{DB31E17A-4F10-4E8F-99CB-240EA0457A45}"/>
                </a:ext>
              </a:extLst>
            </p:cNvPr>
            <p:cNvCxnSpPr/>
            <p:nvPr/>
          </p:nvCxnSpPr>
          <p:spPr>
            <a:xfrm flipV="1">
              <a:off x="2267744" y="2420888"/>
              <a:ext cx="576064" cy="21602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xmlns="" id="{C2C39A53-575A-4728-93DB-1FD35F84014E}"/>
                </a:ext>
              </a:extLst>
            </p:cNvPr>
            <p:cNvSpPr txBox="1"/>
            <p:nvPr/>
          </p:nvSpPr>
          <p:spPr>
            <a:xfrm>
              <a:off x="2805606" y="2236222"/>
              <a:ext cx="3940427" cy="444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AVD</a:t>
              </a:r>
              <a:r>
                <a:rPr lang="zh-CN" altLang="en-US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名字，可修改，一般不动</a:t>
              </a:r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xmlns="" id="{CBF349B2-1AFF-4F46-A82D-F9765FB4B3B9}"/>
                </a:ext>
              </a:extLst>
            </p:cNvPr>
            <p:cNvCxnSpPr>
              <a:cxnSpLocks/>
            </p:cNvCxnSpPr>
            <p:nvPr/>
          </p:nvCxnSpPr>
          <p:spPr>
            <a:xfrm>
              <a:off x="2223654" y="5949280"/>
              <a:ext cx="692162" cy="14401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xmlns="" id="{328252C5-FC01-4445-9D96-D04B2B68810C}"/>
                </a:ext>
              </a:extLst>
            </p:cNvPr>
            <p:cNvSpPr txBox="1"/>
            <p:nvPr/>
          </p:nvSpPr>
          <p:spPr>
            <a:xfrm>
              <a:off x="2942400" y="5949279"/>
              <a:ext cx="3100434" cy="444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单击此处，显示更多设置</a:t>
              </a:r>
            </a:p>
          </p:txBody>
        </p:sp>
      </p:grpSp>
      <p:sp>
        <p:nvSpPr>
          <p:cNvPr id="11" name="标题 1"/>
          <p:cNvSpPr txBox="1">
            <a:spLocks/>
          </p:cNvSpPr>
          <p:nvPr/>
        </p:nvSpPr>
        <p:spPr>
          <a:xfrm>
            <a:off x="212608" y="332581"/>
            <a:ext cx="8050088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4.2 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测试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“Hello 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World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程序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212608" y="1300698"/>
            <a:ext cx="86798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3) 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AVD	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虚拟手机设备的命名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946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403648" y="1844824"/>
            <a:ext cx="6840760" cy="4536504"/>
            <a:chOff x="816408" y="1268760"/>
            <a:chExt cx="7428000" cy="525029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xmlns="" id="{50D014B7-8D16-4E93-A474-7494194D1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6408" y="1268760"/>
              <a:ext cx="7428000" cy="5250292"/>
            </a:xfrm>
            <a:prstGeom prst="rect">
              <a:avLst/>
            </a:prstGeom>
          </p:spPr>
        </p:pic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xmlns="" id="{117314FB-E951-4C8B-A72C-35BDA43CB349}"/>
                </a:ext>
              </a:extLst>
            </p:cNvPr>
            <p:cNvCxnSpPr/>
            <p:nvPr/>
          </p:nvCxnSpPr>
          <p:spPr>
            <a:xfrm>
              <a:off x="4084728" y="4357167"/>
              <a:ext cx="178272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xmlns="" id="{18E1E963-93C9-4130-A7BE-9AEFE9E64F55}"/>
                </a:ext>
              </a:extLst>
            </p:cNvPr>
            <p:cNvSpPr txBox="1"/>
            <p:nvPr/>
          </p:nvSpPr>
          <p:spPr>
            <a:xfrm>
              <a:off x="5941728" y="4172500"/>
              <a:ext cx="1704406" cy="427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存储空间大小</a:t>
              </a: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xmlns="" id="{1F4517D9-A380-496C-BCEE-955A1323EA7C}"/>
                </a:ext>
              </a:extLst>
            </p:cNvPr>
            <p:cNvCxnSpPr/>
            <p:nvPr/>
          </p:nvCxnSpPr>
          <p:spPr>
            <a:xfrm>
              <a:off x="4084728" y="4820428"/>
              <a:ext cx="178272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xmlns="" id="{A2C6B5F3-60C0-4796-A807-E357D29FD61A}"/>
                </a:ext>
              </a:extLst>
            </p:cNvPr>
            <p:cNvSpPr txBox="1"/>
            <p:nvPr/>
          </p:nvSpPr>
          <p:spPr>
            <a:xfrm>
              <a:off x="5941728" y="4635762"/>
              <a:ext cx="1203111" cy="427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内存大小</a:t>
              </a:r>
            </a:p>
          </p:txBody>
        </p:sp>
      </p:grpSp>
      <p:sp>
        <p:nvSpPr>
          <p:cNvPr id="12" name="标题 1"/>
          <p:cNvSpPr txBox="1">
            <a:spLocks/>
          </p:cNvSpPr>
          <p:nvPr/>
        </p:nvSpPr>
        <p:spPr>
          <a:xfrm>
            <a:off x="212608" y="332581"/>
            <a:ext cx="8050088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4.2 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测试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“Hello 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World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程序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212608" y="1300698"/>
            <a:ext cx="86798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3) 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AVD	</a:t>
            </a:r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虚拟手机的更多设置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921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9DDCB828-8734-412C-881D-E9C7F4871490}"/>
              </a:ext>
            </a:extLst>
          </p:cNvPr>
          <p:cNvSpPr txBox="1"/>
          <p:nvPr/>
        </p:nvSpPr>
        <p:spPr>
          <a:xfrm>
            <a:off x="212608" y="1181902"/>
            <a:ext cx="7959792" cy="509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(4) AVD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创建完成后</a:t>
            </a:r>
            <a:r>
              <a:rPr lang="zh-CN" altLang="en-US" sz="20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，选择测试设备，点击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ok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即可</a:t>
            </a:r>
            <a:r>
              <a:rPr lang="zh-CN" altLang="en-US" sz="20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3">
            <a:extLst>
              <a:ext uri="{FF2B5EF4-FFF2-40B4-BE49-F238E27FC236}">
                <a16:creationId xmlns:a16="http://schemas.microsoft.com/office/drawing/2014/main" xmlns="" id="{9DDCB828-8734-412C-881D-E9C7F4871490}"/>
              </a:ext>
            </a:extLst>
          </p:cNvPr>
          <p:cNvSpPr txBox="1"/>
          <p:nvPr/>
        </p:nvSpPr>
        <p:spPr>
          <a:xfrm>
            <a:off x="899592" y="5909210"/>
            <a:ext cx="69847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：可继续创建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</a:t>
            </a:r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AVD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，运行时从列表选择一个即可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72816"/>
            <a:ext cx="5640288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标题 1"/>
          <p:cNvSpPr txBox="1">
            <a:spLocks/>
          </p:cNvSpPr>
          <p:nvPr/>
        </p:nvSpPr>
        <p:spPr>
          <a:xfrm>
            <a:off x="212608" y="332581"/>
            <a:ext cx="8050088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4.2 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测试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“Hello 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World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程序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941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1"/>
          <p:cNvSpPr txBox="1">
            <a:spLocks/>
          </p:cNvSpPr>
          <p:nvPr/>
        </p:nvSpPr>
        <p:spPr>
          <a:xfrm>
            <a:off x="212608" y="332581"/>
            <a:ext cx="8050088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课 程 背 景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"/>
          <p:cNvSpPr txBox="1"/>
          <p:nvPr/>
        </p:nvSpPr>
        <p:spPr>
          <a:xfrm>
            <a:off x="212608" y="1268760"/>
            <a:ext cx="8679872" cy="51845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移动智能设备普及度越来越高，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地位几乎无可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动摇。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如果以后想从事相关研发工作，那么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是最合适的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，开发工具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免费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，学习和研发成本低，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简单易学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，上手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容易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模式和框架新颖，学习其框架，能迅速提高编程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能力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广泛，用户群体多，市场需求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无限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扩展的可能</a:t>
            </a:r>
          </a:p>
          <a:p>
            <a:pPr lvl="2" algn="just">
              <a:lnSpc>
                <a:spcPct val="150000"/>
              </a:lnSpc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设计之初，就是面向不同设备的，其特性保证了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应用与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设备的无关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</a:t>
            </a:r>
            <a:endParaRPr lang="zh-CN" altLang="en-US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algn="just"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做修改或稍加修改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移植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到不同设备，系统、框架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可方便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地进行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二次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endParaRPr lang="en-US" altLang="zh-CN" sz="16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algn="just">
              <a:lnSpc>
                <a:spcPct val="150000"/>
              </a:lnSpc>
            </a:pP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学习、了解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的相关知识，有助于更好地使用智能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被广泛应用于智能设备，学习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开发可以更好的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理解、使用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730B48C5-A464-4553-9976-4D6F042F05FA}"/>
              </a:ext>
            </a:extLst>
          </p:cNvPr>
          <p:cNvSpPr txBox="1"/>
          <p:nvPr/>
        </p:nvSpPr>
        <p:spPr>
          <a:xfrm>
            <a:off x="4355976" y="2636912"/>
            <a:ext cx="3744416" cy="1701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3961D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一行代码都没写就出来成品了，是不是感觉很爽</a:t>
            </a:r>
            <a:r>
              <a:rPr lang="zh-CN" altLang="en-US" sz="2400" dirty="0" smtClean="0">
                <a:solidFill>
                  <a:srgbClr val="3961D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？！接下来</a:t>
            </a:r>
            <a:r>
              <a:rPr lang="zh-CN" altLang="en-US" sz="2400" dirty="0">
                <a:solidFill>
                  <a:srgbClr val="3961D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就要真枪实战</a:t>
            </a:r>
            <a:r>
              <a:rPr lang="zh-CN" altLang="en-US" sz="2400" dirty="0" smtClean="0">
                <a:solidFill>
                  <a:srgbClr val="3961D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了。</a:t>
            </a:r>
            <a:endParaRPr lang="zh-CN" altLang="en-US" sz="2400" dirty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52414198-C348-44C0-99D9-98DE15563E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64"/>
          <a:stretch/>
        </p:blipFill>
        <p:spPr>
          <a:xfrm>
            <a:off x="971600" y="1844824"/>
            <a:ext cx="2550164" cy="4608512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212608" y="332581"/>
            <a:ext cx="8050088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4.2 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测试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“Hello 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World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程序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9DDCB828-8734-412C-881D-E9C7F4871490}"/>
              </a:ext>
            </a:extLst>
          </p:cNvPr>
          <p:cNvSpPr txBox="1"/>
          <p:nvPr/>
        </p:nvSpPr>
        <p:spPr>
          <a:xfrm>
            <a:off x="212608" y="1181902"/>
            <a:ext cx="7959792" cy="509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(5) </a:t>
            </a:r>
            <a:r>
              <a:rPr lang="zh-CN" altLang="en-US" sz="20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查看运行结果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861548"/>
            <a:ext cx="5040560" cy="425827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788024" y="5945505"/>
            <a:ext cx="2031325" cy="4682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理解原理是关键！</a:t>
            </a:r>
          </a:p>
        </p:txBody>
      </p:sp>
    </p:spTree>
    <p:extLst>
      <p:ext uri="{BB962C8B-B14F-4D97-AF65-F5344CB8AC3E}">
        <p14:creationId xmlns:p14="http://schemas.microsoft.com/office/powerpoint/2010/main" val="198432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212608" y="332581"/>
            <a:ext cx="8679872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课堂练习（二）</a:t>
            </a:r>
            <a:endParaRPr lang="zh-CN" altLang="en-US" sz="4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4"/>
          <p:cNvSpPr txBox="1"/>
          <p:nvPr/>
        </p:nvSpPr>
        <p:spPr>
          <a:xfrm>
            <a:off x="1658915" y="2301233"/>
            <a:ext cx="6603781" cy="4796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熟练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Make Project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初步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检查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5"/>
          <p:cNvSpPr txBox="1"/>
          <p:nvPr/>
        </p:nvSpPr>
        <p:spPr>
          <a:xfrm>
            <a:off x="1658915" y="3577887"/>
            <a:ext cx="6603781" cy="49183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熟悉熟悉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AVD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的创建，能进行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AVD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76021" y="2276872"/>
            <a:ext cx="504056" cy="504056"/>
            <a:chOff x="2769119" y="1848492"/>
            <a:chExt cx="504056" cy="504056"/>
          </a:xfrm>
        </p:grpSpPr>
        <p:sp>
          <p:nvSpPr>
            <p:cNvPr id="11" name="椭圆 10"/>
            <p:cNvSpPr/>
            <p:nvPr/>
          </p:nvSpPr>
          <p:spPr>
            <a:xfrm>
              <a:off x="2769119" y="1848492"/>
              <a:ext cx="504056" cy="504056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2" name="TextBox 66"/>
            <p:cNvSpPr txBox="1"/>
            <p:nvPr/>
          </p:nvSpPr>
          <p:spPr>
            <a:xfrm>
              <a:off x="2808589" y="1931243"/>
              <a:ext cx="437940" cy="3386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1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1601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43608" y="3565667"/>
            <a:ext cx="504056" cy="504056"/>
            <a:chOff x="2471142" y="2586760"/>
            <a:chExt cx="504056" cy="504056"/>
          </a:xfrm>
        </p:grpSpPr>
        <p:sp>
          <p:nvSpPr>
            <p:cNvPr id="14" name="椭圆 13"/>
            <p:cNvSpPr/>
            <p:nvPr/>
          </p:nvSpPr>
          <p:spPr>
            <a:xfrm>
              <a:off x="2471142" y="2586760"/>
              <a:ext cx="504056" cy="504056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5" name="TextBox 69"/>
            <p:cNvSpPr txBox="1"/>
            <p:nvPr/>
          </p:nvSpPr>
          <p:spPr>
            <a:xfrm>
              <a:off x="2510612" y="2669511"/>
              <a:ext cx="437940" cy="3386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1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1601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TextBox 6"/>
          <p:cNvSpPr txBox="1"/>
          <p:nvPr/>
        </p:nvSpPr>
        <p:spPr>
          <a:xfrm>
            <a:off x="212608" y="1340768"/>
            <a:ext cx="8679872" cy="38048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just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 </a:t>
            </a:r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 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 </a:t>
            </a:r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46 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75"/>
          <p:cNvSpPr txBox="1"/>
          <p:nvPr/>
        </p:nvSpPr>
        <p:spPr>
          <a:xfrm>
            <a:off x="1658915" y="4776273"/>
            <a:ext cx="6729509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、测试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Hello World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程序，进一步了解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项目架构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043608" y="4725144"/>
            <a:ext cx="504056" cy="504056"/>
            <a:chOff x="2471142" y="2586760"/>
            <a:chExt cx="504056" cy="504056"/>
          </a:xfrm>
        </p:grpSpPr>
        <p:sp>
          <p:nvSpPr>
            <p:cNvPr id="20" name="椭圆 19"/>
            <p:cNvSpPr/>
            <p:nvPr/>
          </p:nvSpPr>
          <p:spPr>
            <a:xfrm>
              <a:off x="2471142" y="2586760"/>
              <a:ext cx="504056" cy="504056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1" name="TextBox 69"/>
            <p:cNvSpPr txBox="1"/>
            <p:nvPr/>
          </p:nvSpPr>
          <p:spPr>
            <a:xfrm>
              <a:off x="2510612" y="2669511"/>
              <a:ext cx="437940" cy="3386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1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1601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7" name="Picture 3" descr="C:\Users\Administrator.WIN7-1703071040\AppData\Roaming\Tencent\Users\41621357\QQ\WinTemp\RichOle\[LI3S~}M88_M}Q]KJJZET4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306795"/>
            <a:ext cx="478809" cy="45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19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52414198-C348-44C0-99D9-98DE15563E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64"/>
          <a:stretch/>
        </p:blipFill>
        <p:spPr>
          <a:xfrm>
            <a:off x="899592" y="1556792"/>
            <a:ext cx="2629857" cy="47525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91680" y="3824655"/>
            <a:ext cx="1008112" cy="259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3707904" y="1691010"/>
            <a:ext cx="5040560" cy="4258270"/>
            <a:chOff x="3707904" y="1691010"/>
            <a:chExt cx="5144218" cy="4258270"/>
          </a:xfrm>
        </p:grpSpPr>
        <p:pic>
          <p:nvPicPr>
            <p:cNvPr id="4" name="图片 3" descr="屏幕剪辑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7904" y="1691010"/>
              <a:ext cx="5144218" cy="425827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001859" y="3573016"/>
              <a:ext cx="4041886" cy="187220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</p:grpSp>
      <p:sp>
        <p:nvSpPr>
          <p:cNvPr id="9" name="标题 1"/>
          <p:cNvSpPr txBox="1">
            <a:spLocks/>
          </p:cNvSpPr>
          <p:nvPr/>
        </p:nvSpPr>
        <p:spPr>
          <a:xfrm>
            <a:off x="212608" y="332581"/>
            <a:ext cx="8050088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4.3 “Hello 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World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程序解析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987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498734"/>
              </p:ext>
            </p:extLst>
          </p:nvPr>
        </p:nvGraphicFramePr>
        <p:xfrm>
          <a:off x="683568" y="2204864"/>
          <a:ext cx="7920880" cy="4176464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23946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262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属</a:t>
                      </a:r>
                      <a:r>
                        <a:rPr lang="en-US" altLang="zh-CN" sz="16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zh-CN" sz="16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47713" marR="477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</a:t>
                      </a:r>
                      <a:r>
                        <a:rPr lang="en-US" altLang="zh-CN" sz="16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zh-CN" sz="16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明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47713" marR="477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5669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600" b="1" kern="100" dirty="0" smtClean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id</a:t>
                      </a:r>
                      <a:endParaRPr lang="zh-CN" sz="1600" b="1" kern="100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7713" marR="477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600" b="0" kern="1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id</a:t>
                      </a:r>
                      <a:r>
                        <a:rPr lang="zh-CN" altLang="en-US" sz="1600" b="0" kern="1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号</a:t>
                      </a:r>
                      <a:endParaRPr lang="zh-CN" sz="1600" b="0" kern="1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7713" marR="477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600" b="1" kern="100" dirty="0" err="1" smtClean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layout_</a:t>
                      </a:r>
                      <a:r>
                        <a:rPr lang="en-US" sz="1600" b="1" kern="100" dirty="0" err="1" smtClean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width</a:t>
                      </a:r>
                      <a:endParaRPr lang="zh-CN" sz="1600" b="1" kern="100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7713" marR="477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600" b="0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宽度</a:t>
                      </a:r>
                      <a:r>
                        <a:rPr lang="en-US" altLang="zh-CN" sz="1600" b="0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(</a:t>
                      </a:r>
                      <a:r>
                        <a:rPr lang="zh-CN" altLang="en-US" sz="1600" b="0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常用</a:t>
                      </a:r>
                      <a:r>
                        <a:rPr lang="en-US" altLang="zh-CN" sz="1600" b="0" kern="100" dirty="0" err="1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wrap_content</a:t>
                      </a:r>
                      <a:r>
                        <a:rPr lang="zh-CN" altLang="en-US" sz="1600" b="0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或固定值</a:t>
                      </a:r>
                      <a:r>
                        <a:rPr lang="en-US" altLang="zh-CN" sz="1600" b="0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  <a:endParaRPr lang="zh-CN" altLang="zh-CN" sz="1600" b="0" kern="1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7713" marR="477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600" b="1" kern="100" dirty="0" err="1" smtClean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layout_</a:t>
                      </a:r>
                      <a:r>
                        <a:rPr lang="en-US" sz="1600" b="1" kern="100" dirty="0" err="1" smtClean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height</a:t>
                      </a:r>
                      <a:endParaRPr lang="zh-CN" sz="1600" b="1" kern="100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7713" marR="477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600" b="0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高度</a:t>
                      </a:r>
                      <a:r>
                        <a:rPr lang="en-US" altLang="zh-CN" sz="1600" b="0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(</a:t>
                      </a:r>
                      <a:r>
                        <a:rPr lang="zh-CN" altLang="en-US" sz="1600" b="0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常用</a:t>
                      </a:r>
                      <a:r>
                        <a:rPr lang="en-US" altLang="zh-CN" sz="1600" b="0" kern="100" dirty="0" err="1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wrap_content</a:t>
                      </a:r>
                      <a:r>
                        <a:rPr lang="zh-CN" altLang="en-US" sz="1600" b="0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或固定值</a:t>
                      </a:r>
                      <a:r>
                        <a:rPr lang="en-US" altLang="zh-CN" sz="1600" b="0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  <a:endParaRPr lang="zh-CN" altLang="zh-CN" sz="1600" b="0" kern="1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7713" marR="477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1" kern="100" dirty="0" smtClean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text</a:t>
                      </a:r>
                      <a:endParaRPr lang="zh-CN" sz="1600" b="1" kern="100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7713" marR="477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文字</a:t>
                      </a:r>
                    </a:p>
                  </a:txBody>
                  <a:tcPr marL="47713" marR="477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63055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 err="1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textColor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 err="1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textSize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dirty="0" err="1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textAllCaps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gravity</a:t>
                      </a:r>
                      <a:endParaRPr lang="en-US" altLang="zh-CN" sz="16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7713" marR="477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文字颜色</a:t>
                      </a:r>
                    </a:p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文字大小</a:t>
                      </a:r>
                    </a:p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全部大写（</a:t>
                      </a:r>
                      <a:r>
                        <a:rPr lang="en-US" alt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true</a:t>
                      </a:r>
                      <a:r>
                        <a:rPr lang="zh-CN" altLang="en-US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默认值，</a:t>
                      </a:r>
                      <a:r>
                        <a:rPr lang="en-US" altLang="zh-CN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false</a:t>
                      </a:r>
                      <a:r>
                        <a:rPr lang="zh-CN" altLang="en-US" sz="16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zh-CN" altLang="en-US" sz="1600" b="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  <a:endParaRPr lang="en-US" altLang="zh-CN" sz="1600" b="0" kern="10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控件中文字对齐方式  </a:t>
                      </a:r>
                      <a:r>
                        <a:rPr lang="en-US" altLang="zh-CN" sz="1600" b="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(Left</a:t>
                      </a:r>
                      <a:r>
                        <a:rPr lang="zh-CN" altLang="en-US" sz="1600" b="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600" b="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right</a:t>
                      </a:r>
                      <a:r>
                        <a:rPr lang="zh-CN" altLang="en-US" sz="1600" b="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600" b="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top</a:t>
                      </a:r>
                      <a:r>
                        <a:rPr lang="zh-CN" altLang="en-US" sz="1600" b="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600" b="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bottom</a:t>
                      </a:r>
                      <a:r>
                        <a:rPr lang="zh-CN" altLang="en-US" sz="1600" b="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等</a:t>
                      </a:r>
                      <a:r>
                        <a:rPr lang="en-US" altLang="zh-CN" sz="1600" b="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  <a:endParaRPr lang="zh-CN" altLang="en-US" sz="16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7713" marR="477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b="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background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7713" marR="477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sz="1600" b="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背景</a:t>
                      </a:r>
                      <a:r>
                        <a:rPr lang="en-US" altLang="zh-CN" sz="1600" b="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zh-CN" altLang="en-US" sz="1600" b="0" kern="1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（颜色或者图片）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7713" marR="477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5" name="标题 1"/>
          <p:cNvSpPr txBox="1">
            <a:spLocks/>
          </p:cNvSpPr>
          <p:nvPr/>
        </p:nvSpPr>
        <p:spPr>
          <a:xfrm>
            <a:off x="212608" y="332581"/>
            <a:ext cx="8050088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4.3 “Hello 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World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程序解析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4BBCC020-8444-4829-AE89-52CDBC454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608" y="1259135"/>
            <a:ext cx="8679872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TextView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控件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lvl="2" algn="just">
              <a:lnSpc>
                <a:spcPct val="150000"/>
              </a:lnSpc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最常用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控件，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用于显示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文本，显示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Hello World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用的就是文本框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54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691498"/>
              </p:ext>
            </p:extLst>
          </p:nvPr>
        </p:nvGraphicFramePr>
        <p:xfrm>
          <a:off x="611560" y="1800240"/>
          <a:ext cx="8064896" cy="4819992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26642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00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0462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属</a:t>
                      </a:r>
                      <a:r>
                        <a:rPr lang="en-US" altLang="zh-CN" sz="16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zh-CN" sz="16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47713" marR="477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</a:t>
                      </a:r>
                      <a:r>
                        <a:rPr lang="en-US" altLang="zh-CN" sz="16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zh-CN" sz="16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明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47713" marR="477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4016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kern="100" dirty="0" err="1" smtClean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ellipsize</a:t>
                      </a:r>
                      <a:endParaRPr lang="zh-CN" sz="1600" b="1" kern="100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7713" marR="477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0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end        </a:t>
                      </a:r>
                      <a:r>
                        <a:rPr lang="zh-CN" altLang="en-US" sz="1600" b="0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省略号显示在结尾</a:t>
                      </a:r>
                      <a:endParaRPr lang="en-US" altLang="zh-CN" sz="1600" b="0" kern="100" dirty="0" smtClean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0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start       </a:t>
                      </a:r>
                      <a:r>
                        <a:rPr lang="zh-CN" altLang="en-US" sz="1600" b="0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省略号显示在开头</a:t>
                      </a:r>
                      <a:endParaRPr lang="en-US" altLang="zh-CN" sz="1600" b="0" kern="100" dirty="0" smtClean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0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middle   </a:t>
                      </a:r>
                      <a:r>
                        <a:rPr lang="zh-CN" altLang="en-US" sz="1600" b="0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省略号显示在中间</a:t>
                      </a:r>
                      <a:endParaRPr lang="en-US" altLang="zh-CN" sz="1600" b="0" kern="100" dirty="0" smtClean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kern="100" dirty="0" smtClean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marquee</a:t>
                      </a:r>
                      <a:r>
                        <a:rPr lang="en-US" altLang="zh-CN" sz="1600" b="0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 </a:t>
                      </a:r>
                      <a:r>
                        <a:rPr lang="zh-CN" altLang="en-US" sz="1600" b="0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以跑马灯的方式显示</a:t>
                      </a:r>
                      <a:r>
                        <a:rPr lang="en-US" altLang="zh-CN" sz="1600" b="0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</a:t>
                      </a:r>
                      <a:r>
                        <a:rPr lang="zh-CN" altLang="en-US" sz="1600" b="0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文字单行横向滚动</a:t>
                      </a:r>
                      <a:r>
                        <a:rPr lang="en-US" altLang="zh-CN" sz="1600" b="0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</a:p>
                  </a:txBody>
                  <a:tcPr marL="47713" marR="477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12168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0" kern="100" dirty="0" err="1" smtClean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marqueeRepeatLimit</a:t>
                      </a:r>
                      <a:endParaRPr lang="zh-CN" sz="1600" b="0" kern="100" dirty="0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0" kern="100" dirty="0" smtClean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focusable</a:t>
                      </a:r>
                      <a:endParaRPr lang="zh-CN" sz="1600" b="0" kern="100" dirty="0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0" kern="100" dirty="0" err="1" smtClean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focusableInTouchMode</a:t>
                      </a:r>
                      <a:r>
                        <a:rPr lang="en-US" altLang="zh-CN" sz="1600" b="0" kern="100" dirty="0" smtClean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endParaRPr lang="zh-CN" altLang="zh-CN" sz="1600" b="0" kern="100" dirty="0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00" dirty="0" err="1" smtClean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singleLine</a:t>
                      </a:r>
                      <a:r>
                        <a:rPr lang="en-US" altLang="zh-CN" sz="1600" b="0" kern="100" dirty="0" smtClean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endParaRPr lang="zh-CN" altLang="zh-CN" sz="1600" b="0" kern="100" dirty="0" smtClean="0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7713" marR="477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0" kern="100" dirty="0" err="1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marquee_forever</a:t>
                      </a:r>
                      <a:r>
                        <a:rPr lang="en-US" altLang="zh-CN" sz="1600" b="0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zh-CN" altLang="en-US" sz="1600" b="0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或者数字</a:t>
                      </a:r>
                      <a:r>
                        <a:rPr lang="en-US" altLang="zh-CN" sz="1600" b="0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</a:t>
                      </a:r>
                      <a:endParaRPr lang="zh-CN" altLang="en-US" sz="1600" b="0" kern="1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0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是否可以获得焦点（</a:t>
                      </a:r>
                      <a:r>
                        <a:rPr lang="en-US" altLang="zh-CN" sz="1600" b="0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true / false</a:t>
                      </a:r>
                      <a:r>
                        <a:rPr lang="zh-CN" altLang="en-US" sz="1600" b="0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  <a:endParaRPr lang="zh-CN" altLang="en-US" sz="1600" b="0" kern="1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0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触摸模式下是否可获得焦点 </a:t>
                      </a:r>
                      <a:r>
                        <a:rPr lang="en-US" altLang="zh-CN" sz="1600" b="0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(true/false)</a:t>
                      </a:r>
                      <a:endParaRPr lang="en-US" altLang="zh-CN" sz="1600" b="0" kern="1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0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是否是单行（</a:t>
                      </a:r>
                      <a:r>
                        <a:rPr lang="en-US" altLang="zh-CN" sz="1600" b="0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true</a:t>
                      </a:r>
                      <a:r>
                        <a:rPr lang="zh-CN" altLang="en-US" sz="1600" b="0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单行，</a:t>
                      </a:r>
                      <a:r>
                        <a:rPr lang="en-US" altLang="zh-CN" sz="1600" b="0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false </a:t>
                      </a:r>
                      <a:r>
                        <a:rPr lang="zh-CN" altLang="en-US" sz="1600" b="0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多行）</a:t>
                      </a:r>
                      <a:endParaRPr lang="en-US" altLang="zh-CN" sz="1600" b="0" kern="1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7713" marR="477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0" kern="100" dirty="0" err="1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maxLines</a:t>
                      </a:r>
                      <a:endParaRPr lang="zh-CN" sz="1600" b="0" kern="1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7713" marR="477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0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最大行数</a:t>
                      </a:r>
                      <a:endParaRPr lang="zh-CN" sz="1600" b="0" kern="1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7713" marR="477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0" kern="100" dirty="0" err="1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maxLength</a:t>
                      </a:r>
                      <a:endParaRPr lang="zh-CN" sz="1600" b="0" kern="1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7713" marR="477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0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数字，显示的文字的最大长度，超出部分直接丢弃</a:t>
                      </a:r>
                      <a:endParaRPr lang="zh-CN" sz="1600" b="0" kern="1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7713" marR="477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clickable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7713" marR="477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是否允许点击</a:t>
                      </a:r>
                      <a:r>
                        <a:rPr lang="en-US" altLang="zh-CN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(true/false)</a:t>
                      </a:r>
                      <a:endParaRPr lang="zh-CN" sz="16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47713" marR="477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xmlns="" id="{4BBCC020-8444-4829-AE89-52CDBC454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608" y="1265369"/>
            <a:ext cx="8679872" cy="507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TextView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控件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212608" y="332581"/>
            <a:ext cx="8050088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4.3 “Hello 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World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程序解析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423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276145"/>
              </p:ext>
            </p:extLst>
          </p:nvPr>
        </p:nvGraphicFramePr>
        <p:xfrm>
          <a:off x="2483768" y="1340768"/>
          <a:ext cx="6048673" cy="1289631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23042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444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392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6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常 用 方 法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47713" marR="477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</a:t>
                      </a:r>
                      <a:r>
                        <a:rPr lang="en-US" altLang="zh-CN" sz="16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zh-CN" sz="16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明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47713" marR="477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985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600" b="1" kern="100" dirty="0" err="1" smtClean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getText</a:t>
                      </a:r>
                      <a:r>
                        <a:rPr lang="en-US" altLang="zh-CN" sz="1600" b="1" kern="100" dirty="0" smtClean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()</a:t>
                      </a:r>
                      <a:endParaRPr lang="zh-CN" sz="1600" b="1" kern="100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7713" marR="477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600" b="0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获取文本框中被显示文本</a:t>
                      </a:r>
                      <a:endParaRPr lang="zh-CN" sz="1600" b="0" kern="1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7713" marR="477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5852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600" b="1" kern="100" dirty="0" err="1" smtClean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setText</a:t>
                      </a:r>
                      <a:r>
                        <a:rPr lang="en-US" altLang="zh-CN" sz="1600" b="1" kern="100" dirty="0" smtClean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()</a:t>
                      </a:r>
                      <a:endParaRPr lang="zh-CN" sz="1600" b="1" kern="100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7713" marR="477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600" b="0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设置文本框中要显示文本</a:t>
                      </a:r>
                      <a:endParaRPr lang="zh-CN" sz="1600" b="0" kern="1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7713" marR="4771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212608" y="2492896"/>
            <a:ext cx="8679872" cy="39951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文本框方法的使用</a:t>
            </a:r>
            <a:endParaRPr lang="en-US" altLang="zh-CN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(1) 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获取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文本框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对象</a:t>
            </a:r>
            <a:endParaRPr lang="en-US" altLang="zh-CN" sz="3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2" algn="just">
              <a:lnSpc>
                <a:spcPct val="150000"/>
              </a:lnSpc>
            </a:pPr>
            <a:r>
              <a:rPr lang="en-US" altLang="zh-CN" dirty="0" err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TextView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tv1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= 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 </a:t>
            </a:r>
            <a:r>
              <a:rPr lang="en-US" altLang="zh-CN" dirty="0" err="1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TextView</a:t>
            </a: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 </a:t>
            </a:r>
            <a:r>
              <a:rPr lang="en-US" altLang="zh-CN" dirty="0" err="1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findViewById</a:t>
            </a:r>
            <a:r>
              <a:rPr lang="en-US" altLang="zh-CN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 R.id.</a:t>
            </a:r>
            <a:r>
              <a:rPr lang="en-US" altLang="zh-CN" b="1" i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tv1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);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lvl="2" algn="just"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(2) 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调用方法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进行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处理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lvl="3" algn="just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tv1.</a:t>
            </a:r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setText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1600" b="1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zh-CN" altLang="en-US" sz="1600" b="1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欢迎</a:t>
            </a:r>
            <a:r>
              <a:rPr lang="zh-CN" altLang="en-US" sz="1600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登陆</a:t>
            </a:r>
            <a:r>
              <a:rPr lang="zh-CN" altLang="en-US" sz="1600" b="1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！</a:t>
            </a:r>
            <a:r>
              <a:rPr lang="en-US" altLang="zh-CN" sz="1600" b="1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);   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设置显示文字为“欢迎登陆！”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lvl="3" algn="just">
              <a:lnSpc>
                <a:spcPct val="1500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String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 = tv1.</a:t>
            </a:r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getText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().</a:t>
            </a:r>
            <a:r>
              <a:rPr lang="en-US" altLang="zh-CN" sz="1600" dirty="0" err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toString</a:t>
            </a:r>
            <a:r>
              <a:rPr lang="en-US" altLang="zh-CN" sz="16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()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获取显示的文字，存入变量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914400" lvl="3" algn="just">
              <a:lnSpc>
                <a:spcPct val="150000"/>
              </a:lnSpc>
            </a:pP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lvl="3" algn="just">
              <a:lnSpc>
                <a:spcPct val="150000"/>
              </a:lnSpc>
            </a:pP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“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”操作符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：成员运算符、域作用符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lvl="3" algn="just">
              <a:lnSpc>
                <a:spcPct val="1500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表示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一种从属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关系。如，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R.id.tv1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表示从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中有多种类型的对象）中找到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id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对象，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lvl="3" algn="just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再从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id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id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中有多个相同类型的对象）中找到名为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tv1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的对象。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212608" y="332581"/>
            <a:ext cx="8050088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4.3 “Hello 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World</a:t>
            </a:r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程序解析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4BBCC020-8444-4829-AE89-52CDBC454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608" y="1265369"/>
            <a:ext cx="8679872" cy="507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TextView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控件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48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12608" y="1251917"/>
            <a:ext cx="875188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(1)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</a:t>
            </a:r>
            <a:endParaRPr lang="en-US" altLang="zh-CN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修改代码，将“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 World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”修改为你个人的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真实信息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，如“我是李丽！”，并设置文字颜色、大小。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347864" y="2654624"/>
            <a:ext cx="5015052" cy="3870720"/>
            <a:chOff x="3373372" y="2132856"/>
            <a:chExt cx="5087060" cy="3972480"/>
          </a:xfrm>
        </p:grpSpPr>
        <p:pic>
          <p:nvPicPr>
            <p:cNvPr id="11" name="图片 10" descr="屏幕剪辑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3372" y="2132856"/>
              <a:ext cx="5087060" cy="397248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851920" y="4365104"/>
              <a:ext cx="2880320" cy="5760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5" t="3437" r="9707" b="2506"/>
          <a:stretch/>
        </p:blipFill>
        <p:spPr bwMode="auto">
          <a:xfrm>
            <a:off x="720968" y="2678986"/>
            <a:ext cx="2022231" cy="377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标题 1"/>
          <p:cNvSpPr txBox="1">
            <a:spLocks/>
          </p:cNvSpPr>
          <p:nvPr/>
        </p:nvSpPr>
        <p:spPr>
          <a:xfrm>
            <a:off x="212608" y="332581"/>
            <a:ext cx="8050088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4.4 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文本框使用示例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449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822" y="2708920"/>
            <a:ext cx="2088232" cy="3528392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171" y="2708920"/>
            <a:ext cx="2041716" cy="3528392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5231602" y="5195678"/>
            <a:ext cx="1788670" cy="365643"/>
            <a:chOff x="5040611" y="2205274"/>
            <a:chExt cx="1788670" cy="365643"/>
          </a:xfrm>
          <a:solidFill>
            <a:schemeClr val="accent5"/>
          </a:solidFill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xmlns="" id="{D4F06769-9677-40A7-8B3C-E57F108A491E}"/>
                </a:ext>
              </a:extLst>
            </p:cNvPr>
            <p:cNvSpPr txBox="1"/>
            <p:nvPr/>
          </p:nvSpPr>
          <p:spPr>
            <a:xfrm>
              <a:off x="5411064" y="2226350"/>
              <a:ext cx="1418217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文字显示不全</a:t>
              </a:r>
              <a:endPara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" name="图片 3" descr="屏幕剪辑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0611" y="2205274"/>
              <a:ext cx="393341" cy="365643"/>
            </a:xfrm>
            <a:prstGeom prst="rect">
              <a:avLst/>
            </a:prstGeom>
            <a:grpFill/>
          </p:spPr>
        </p:pic>
      </p:grpSp>
      <p:grpSp>
        <p:nvGrpSpPr>
          <p:cNvPr id="12" name="组合 11"/>
          <p:cNvGrpSpPr/>
          <p:nvPr/>
        </p:nvGrpSpPr>
        <p:grpSpPr>
          <a:xfrm>
            <a:off x="1547664" y="5157192"/>
            <a:ext cx="1634241" cy="365643"/>
            <a:chOff x="1475656" y="2200950"/>
            <a:chExt cx="1634241" cy="365643"/>
          </a:xfrm>
          <a:solidFill>
            <a:srgbClr val="92D050"/>
          </a:solidFill>
        </p:grpSpPr>
        <p:sp>
          <p:nvSpPr>
            <p:cNvPr id="8" name="文本框 8">
              <a:extLst>
                <a:ext uri="{FF2B5EF4-FFF2-40B4-BE49-F238E27FC236}">
                  <a16:creationId xmlns:a16="http://schemas.microsoft.com/office/drawing/2014/main" xmlns="" id="{D4F06769-9677-40A7-8B3C-E57F108A491E}"/>
                </a:ext>
              </a:extLst>
            </p:cNvPr>
            <p:cNvSpPr txBox="1"/>
            <p:nvPr/>
          </p:nvSpPr>
          <p:spPr>
            <a:xfrm>
              <a:off x="1691680" y="2226350"/>
              <a:ext cx="1418217" cy="338554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文字换行</a:t>
              </a:r>
              <a:endPara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0" name="图片 9" descr="屏幕剪辑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5656" y="2200950"/>
              <a:ext cx="393341" cy="365643"/>
            </a:xfrm>
            <a:prstGeom prst="rect">
              <a:avLst/>
            </a:prstGeom>
            <a:grpFill/>
          </p:spPr>
        </p:pic>
      </p:grpSp>
      <p:sp>
        <p:nvSpPr>
          <p:cNvPr id="13" name="标题 1"/>
          <p:cNvSpPr txBox="1">
            <a:spLocks/>
          </p:cNvSpPr>
          <p:nvPr/>
        </p:nvSpPr>
        <p:spPr>
          <a:xfrm>
            <a:off x="212608" y="332581"/>
            <a:ext cx="8050088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4.4 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文本框使用示例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12608" y="1206136"/>
            <a:ext cx="8751880" cy="150278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Question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？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如果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要显示的个人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信息较多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，可能显示会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有问题。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如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“我是李丽，女，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岁，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**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学院，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**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专业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班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 学号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201801010101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11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635896" y="2276872"/>
            <a:ext cx="4626800" cy="4331604"/>
            <a:chOff x="3635896" y="1973135"/>
            <a:chExt cx="4752528" cy="4480201"/>
          </a:xfrm>
        </p:grpSpPr>
        <p:pic>
          <p:nvPicPr>
            <p:cNvPr id="9" name="图片 8" descr="屏幕剪辑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896" y="1973135"/>
              <a:ext cx="4752528" cy="4480201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067944" y="4581128"/>
              <a:ext cx="2880320" cy="86409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3" t="4050" r="9089" b="2461"/>
          <a:stretch/>
        </p:blipFill>
        <p:spPr bwMode="auto">
          <a:xfrm>
            <a:off x="843713" y="2337756"/>
            <a:ext cx="2072103" cy="3899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标题 1"/>
          <p:cNvSpPr txBox="1">
            <a:spLocks/>
          </p:cNvSpPr>
          <p:nvPr/>
        </p:nvSpPr>
        <p:spPr>
          <a:xfrm>
            <a:off x="212608" y="332581"/>
            <a:ext cx="8050088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4.4 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文本框使用示例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12608" y="1213958"/>
            <a:ext cx="8679872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走马灯效果展示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要显示的个人信息较多，可用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走马灯形式</a:t>
            </a:r>
            <a:r>
              <a:rPr lang="en-US" altLang="zh-CN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ellipsize</a:t>
            </a:r>
            <a:r>
              <a:rPr lang="en-US" altLang="zh-CN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b="1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“marquee”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364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051720" y="1628800"/>
            <a:ext cx="671655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不改动控件的</a:t>
            </a:r>
            <a:r>
              <a:rPr lang="en-US" altLang="zh-CN" sz="2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text</a:t>
            </a:r>
            <a:r>
              <a:rPr lang="zh-CN" altLang="en-US" sz="22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属性，如何改变显示的文字信息？</a:t>
            </a:r>
            <a:endParaRPr lang="en-US" altLang="zh-CN" sz="2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74831" y="2276872"/>
            <a:ext cx="4302114" cy="4392489"/>
            <a:chOff x="574831" y="2212415"/>
            <a:chExt cx="4302114" cy="4144619"/>
          </a:xfrm>
        </p:grpSpPr>
        <p:pic>
          <p:nvPicPr>
            <p:cNvPr id="13" name="图片 12" descr="屏幕剪辑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831" y="2212415"/>
              <a:ext cx="4302114" cy="4144619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827584" y="4094655"/>
              <a:ext cx="2232248" cy="20765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</p:grpSp>
      <p:sp>
        <p:nvSpPr>
          <p:cNvPr id="5" name="爆炸形 1 4"/>
          <p:cNvSpPr/>
          <p:nvPr/>
        </p:nvSpPr>
        <p:spPr>
          <a:xfrm>
            <a:off x="179512" y="1265385"/>
            <a:ext cx="1728192" cy="1155503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3" t="4050" r="9089" b="2461"/>
          <a:stretch/>
        </p:blipFill>
        <p:spPr bwMode="auto">
          <a:xfrm>
            <a:off x="5812265" y="2420888"/>
            <a:ext cx="2216119" cy="4115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标题 1"/>
          <p:cNvSpPr txBox="1">
            <a:spLocks/>
          </p:cNvSpPr>
          <p:nvPr/>
        </p:nvSpPr>
        <p:spPr>
          <a:xfrm>
            <a:off x="212608" y="332581"/>
            <a:ext cx="8050088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4.4 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文本框使用示例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723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1"/>
          <p:cNvSpPr txBox="1">
            <a:spLocks/>
          </p:cNvSpPr>
          <p:nvPr/>
        </p:nvSpPr>
        <p:spPr>
          <a:xfrm>
            <a:off x="212608" y="332581"/>
            <a:ext cx="8050088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22" name="矩形 21"/>
          <p:cNvSpPr/>
          <p:nvPr/>
        </p:nvSpPr>
        <p:spPr>
          <a:xfrm>
            <a:off x="2508782" y="1988840"/>
            <a:ext cx="6095666" cy="3463925"/>
          </a:xfrm>
          <a:prstGeom prst="rect">
            <a:avLst/>
          </a:prstGeom>
          <a:noFill/>
          <a:ln w="19050">
            <a:solidFill>
              <a:srgbClr val="0D84C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grpSp>
        <p:nvGrpSpPr>
          <p:cNvPr id="23" name="组合 22"/>
          <p:cNvGrpSpPr/>
          <p:nvPr/>
        </p:nvGrpSpPr>
        <p:grpSpPr>
          <a:xfrm>
            <a:off x="2785451" y="2242591"/>
            <a:ext cx="5595951" cy="554400"/>
            <a:chOff x="4910249" y="2570667"/>
            <a:chExt cx="4951257" cy="554399"/>
          </a:xfrm>
        </p:grpSpPr>
        <p:sp>
          <p:nvSpPr>
            <p:cNvPr id="24" name="矩形 23"/>
            <p:cNvSpPr/>
            <p:nvPr/>
          </p:nvSpPr>
          <p:spPr>
            <a:xfrm>
              <a:off x="5636445" y="2570667"/>
              <a:ext cx="4225061" cy="553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Android</a:t>
              </a:r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简介及开发环境配置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4910249" y="2570667"/>
              <a:ext cx="618743" cy="554399"/>
            </a:xfrm>
            <a:prstGeom prst="rect">
              <a:avLst/>
            </a:prstGeom>
            <a:solidFill>
              <a:srgbClr val="00B0F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899591" y="1988843"/>
            <a:ext cx="1341349" cy="34639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4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en-US" altLang="zh-CN" sz="4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2785451" y="3021726"/>
            <a:ext cx="5595951" cy="554400"/>
            <a:chOff x="4910249" y="2570667"/>
            <a:chExt cx="4951257" cy="554399"/>
          </a:xfrm>
        </p:grpSpPr>
        <p:sp>
          <p:nvSpPr>
            <p:cNvPr id="28" name="矩形 27"/>
            <p:cNvSpPr/>
            <p:nvPr/>
          </p:nvSpPr>
          <p:spPr>
            <a:xfrm>
              <a:off x="5636445" y="2570667"/>
              <a:ext cx="4225061" cy="5543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第一个</a:t>
              </a:r>
              <a:r>
                <a:rPr lang="en-US" altLang="zh-CN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 App</a:t>
              </a:r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4910249" y="2570667"/>
              <a:ext cx="618743" cy="554399"/>
            </a:xfrm>
            <a:prstGeom prst="rect">
              <a:avLst/>
            </a:prstGeom>
            <a:solidFill>
              <a:srgbClr val="00B0F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2785451" y="3846425"/>
            <a:ext cx="5595950" cy="554401"/>
            <a:chOff x="4910249" y="2570666"/>
            <a:chExt cx="4951256" cy="554400"/>
          </a:xfrm>
        </p:grpSpPr>
        <p:sp>
          <p:nvSpPr>
            <p:cNvPr id="41" name="矩形 40"/>
            <p:cNvSpPr/>
            <p:nvPr/>
          </p:nvSpPr>
          <p:spPr>
            <a:xfrm>
              <a:off x="5636445" y="2570666"/>
              <a:ext cx="4225060" cy="5543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工程剖析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4910249" y="2570667"/>
              <a:ext cx="618743" cy="554399"/>
            </a:xfrm>
            <a:prstGeom prst="rect">
              <a:avLst/>
            </a:prstGeom>
            <a:solidFill>
              <a:srgbClr val="00B0F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2785449" y="4618499"/>
            <a:ext cx="5595951" cy="554400"/>
            <a:chOff x="4910249" y="2570667"/>
            <a:chExt cx="4951257" cy="554399"/>
          </a:xfrm>
        </p:grpSpPr>
        <p:sp>
          <p:nvSpPr>
            <p:cNvPr id="44" name="矩形 43"/>
            <p:cNvSpPr/>
            <p:nvPr/>
          </p:nvSpPr>
          <p:spPr>
            <a:xfrm>
              <a:off x="5636445" y="2570667"/>
              <a:ext cx="4225061" cy="5543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Hello world</a:t>
              </a:r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示例</a:t>
              </a:r>
            </a:p>
          </p:txBody>
        </p:sp>
        <p:sp>
          <p:nvSpPr>
            <p:cNvPr id="45" name="矩形 44"/>
            <p:cNvSpPr/>
            <p:nvPr/>
          </p:nvSpPr>
          <p:spPr>
            <a:xfrm>
              <a:off x="4910249" y="2570667"/>
              <a:ext cx="618744" cy="554399"/>
            </a:xfrm>
            <a:prstGeom prst="rect">
              <a:avLst/>
            </a:prstGeom>
            <a:solidFill>
              <a:srgbClr val="00B0F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454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4499992" y="5089263"/>
            <a:ext cx="4572000" cy="150808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）为文本框设置</a:t>
            </a:r>
            <a:r>
              <a:rPr lang="en-US" altLang="zh-CN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）打开加载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activity_main.xml</a:t>
            </a:r>
            <a:r>
              <a:rPr lang="zh-CN" altLang="en-US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代码文件</a:t>
            </a:r>
            <a:endParaRPr lang="en-US" altLang="zh-CN" sz="16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）使用</a:t>
            </a:r>
            <a:r>
              <a:rPr lang="en-US" altLang="zh-CN" sz="160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findeViewById</a:t>
            </a:r>
            <a:r>
              <a:rPr lang="en-US" altLang="zh-CN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获取文本框对象</a:t>
            </a:r>
            <a:endParaRPr lang="en-US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）使用</a:t>
            </a:r>
            <a:r>
              <a:rPr lang="en-US" altLang="zh-CN" sz="160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setText</a:t>
            </a:r>
            <a:r>
              <a:rPr lang="en-US" altLang="zh-CN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1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为文本框动态设置文字</a:t>
            </a:r>
            <a:endParaRPr lang="en-US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21521" y="1844824"/>
            <a:ext cx="8842967" cy="4896544"/>
            <a:chOff x="121521" y="1844824"/>
            <a:chExt cx="8842967" cy="4896544"/>
          </a:xfrm>
        </p:grpSpPr>
        <p:pic>
          <p:nvPicPr>
            <p:cNvPr id="20" name="图片 19" descr="屏幕剪辑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2" y="1855098"/>
              <a:ext cx="4320480" cy="488627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893749" y="3861048"/>
              <a:ext cx="1584176" cy="2160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4572000" y="1887036"/>
              <a:ext cx="4392488" cy="3240360"/>
              <a:chOff x="4644008" y="1628800"/>
              <a:chExt cx="4392488" cy="3024336"/>
            </a:xfrm>
          </p:grpSpPr>
          <p:pic>
            <p:nvPicPr>
              <p:cNvPr id="19" name="图片 18" descr="屏幕剪辑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4008" y="1628800"/>
                <a:ext cx="4320480" cy="3024336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5004048" y="2996952"/>
                <a:ext cx="1152128" cy="25967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noAutofit/>
              </a:bodyPr>
              <a:lstStyle/>
              <a:p>
                <a:endParaRPr lang="zh-CN" altLang="en-US" dirty="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364088" y="3982914"/>
                <a:ext cx="3672408" cy="38218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noAutofit/>
              </a:bodyPr>
              <a:lstStyle/>
              <a:p>
                <a:endParaRPr lang="zh-CN" altLang="en-US" dirty="0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121521" y="1844824"/>
              <a:ext cx="1138111" cy="255622"/>
            </a:xfrm>
            <a:prstGeom prst="rect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098185" y="4258163"/>
              <a:ext cx="1138111" cy="178949"/>
            </a:xfrm>
            <a:prstGeom prst="rect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</p:grpSp>
      <p:sp>
        <p:nvSpPr>
          <p:cNvPr id="13" name="标题 1"/>
          <p:cNvSpPr txBox="1">
            <a:spLocks/>
          </p:cNvSpPr>
          <p:nvPr/>
        </p:nvSpPr>
        <p:spPr>
          <a:xfrm>
            <a:off x="212608" y="332581"/>
            <a:ext cx="8050088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4.4 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文本框使用示例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12608" y="1196752"/>
            <a:ext cx="83918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(2)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</a:t>
            </a:r>
            <a:r>
              <a:rPr lang="zh-CN" altLang="en-US" sz="20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</a:t>
            </a:r>
            <a:r>
              <a:rPr lang="zh-CN" altLang="en-US" sz="20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</a:t>
            </a:r>
            <a:endParaRPr lang="en-US" altLang="zh-CN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127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212608" y="332581"/>
            <a:ext cx="8679872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课堂练习（三）</a:t>
            </a:r>
            <a:endParaRPr lang="zh-CN" altLang="en-US" sz="4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4"/>
          <p:cNvSpPr txBox="1"/>
          <p:nvPr/>
        </p:nvSpPr>
        <p:spPr>
          <a:xfrm>
            <a:off x="1658915" y="2314972"/>
            <a:ext cx="670588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布局文件中熟练编写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TextView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控件属性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，掌握属性设置时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快速补充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自动完成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）功能的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75"/>
          <p:cNvSpPr txBox="1"/>
          <p:nvPr/>
        </p:nvSpPr>
        <p:spPr>
          <a:xfrm>
            <a:off x="1658915" y="3598416"/>
            <a:ext cx="6603781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掌握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走马灯效果设置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，加深控件属性的理解，掌握编写程序时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快速补充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（自动完成）功能的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76021" y="2276872"/>
            <a:ext cx="504056" cy="504056"/>
            <a:chOff x="2769119" y="1848492"/>
            <a:chExt cx="504056" cy="504056"/>
          </a:xfrm>
        </p:grpSpPr>
        <p:sp>
          <p:nvSpPr>
            <p:cNvPr id="11" name="椭圆 10"/>
            <p:cNvSpPr/>
            <p:nvPr/>
          </p:nvSpPr>
          <p:spPr>
            <a:xfrm>
              <a:off x="2769119" y="1848492"/>
              <a:ext cx="504056" cy="504056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2" name="TextBox 66"/>
            <p:cNvSpPr txBox="1"/>
            <p:nvPr/>
          </p:nvSpPr>
          <p:spPr>
            <a:xfrm>
              <a:off x="2808589" y="1931243"/>
              <a:ext cx="437940" cy="3386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1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1601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43608" y="3565667"/>
            <a:ext cx="504056" cy="504056"/>
            <a:chOff x="2471142" y="2586760"/>
            <a:chExt cx="504056" cy="504056"/>
          </a:xfrm>
        </p:grpSpPr>
        <p:sp>
          <p:nvSpPr>
            <p:cNvPr id="14" name="椭圆 13"/>
            <p:cNvSpPr/>
            <p:nvPr/>
          </p:nvSpPr>
          <p:spPr>
            <a:xfrm>
              <a:off x="2471142" y="2586760"/>
              <a:ext cx="504056" cy="504056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5" name="TextBox 69"/>
            <p:cNvSpPr txBox="1"/>
            <p:nvPr/>
          </p:nvSpPr>
          <p:spPr>
            <a:xfrm>
              <a:off x="2510612" y="2669511"/>
              <a:ext cx="437940" cy="3386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1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1601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TextBox 6"/>
          <p:cNvSpPr txBox="1"/>
          <p:nvPr/>
        </p:nvSpPr>
        <p:spPr>
          <a:xfrm>
            <a:off x="212608" y="1340768"/>
            <a:ext cx="8679872" cy="38048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just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 </a:t>
            </a:r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48 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 </a:t>
            </a:r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56 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75"/>
          <p:cNvSpPr txBox="1"/>
          <p:nvPr/>
        </p:nvSpPr>
        <p:spPr>
          <a:xfrm>
            <a:off x="1658915" y="4807166"/>
            <a:ext cx="6603781" cy="7820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掌握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代码文件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使用控件的一般过程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，进一步理解各种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方法的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043608" y="4725144"/>
            <a:ext cx="504056" cy="504056"/>
            <a:chOff x="2471142" y="2586760"/>
            <a:chExt cx="504056" cy="504056"/>
          </a:xfrm>
        </p:grpSpPr>
        <p:sp>
          <p:nvSpPr>
            <p:cNvPr id="20" name="椭圆 19"/>
            <p:cNvSpPr/>
            <p:nvPr/>
          </p:nvSpPr>
          <p:spPr>
            <a:xfrm>
              <a:off x="2471142" y="2586760"/>
              <a:ext cx="504056" cy="504056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1" name="TextBox 69"/>
            <p:cNvSpPr txBox="1"/>
            <p:nvPr/>
          </p:nvSpPr>
          <p:spPr>
            <a:xfrm>
              <a:off x="2510612" y="2669511"/>
              <a:ext cx="437940" cy="3386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1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1601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193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707904" y="2445856"/>
            <a:ext cx="489654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课堂练习（三）</a:t>
            </a:r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基础上，修改代码实现：</a:t>
            </a:r>
            <a:endParaRPr lang="en-US" altLang="zh-CN" sz="20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0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1. App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名称改为</a:t>
            </a:r>
            <a:r>
              <a:rPr lang="en-US" altLang="zh-CN" sz="2000" dirty="0" err="1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MyFirstApp</a:t>
            </a:r>
            <a:endParaRPr lang="en-US" altLang="zh-CN" sz="2000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有两种方法，请思考其不同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r>
              <a:rPr lang="en-US" altLang="zh-CN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 </a:t>
            </a:r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动态设置个人信息（学生本人的真实信息），以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走马灯</a:t>
            </a:r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形式显示</a:t>
            </a:r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65" y="1556792"/>
            <a:ext cx="2721207" cy="4915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212608" y="332581"/>
            <a:ext cx="8679872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课 堂 作 业</a:t>
            </a:r>
            <a:endParaRPr lang="zh-CN" altLang="en-US" sz="4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599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0">
            <a:extLst>
              <a:ext uri="{FF2B5EF4-FFF2-40B4-BE49-F238E27FC236}">
                <a16:creationId xmlns:a16="http://schemas.microsoft.com/office/drawing/2014/main" xmlns="" id="{666455DD-A62B-4CB5-9BC4-1860579999EE}"/>
              </a:ext>
            </a:extLst>
          </p:cNvPr>
          <p:cNvSpPr txBox="1"/>
          <p:nvPr/>
        </p:nvSpPr>
        <p:spPr>
          <a:xfrm>
            <a:off x="323528" y="1268760"/>
            <a:ext cx="8424936" cy="15121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(1)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在桌面新建文件夹，名称为“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学号</a:t>
            </a:r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”，如“</a:t>
            </a:r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20190101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张三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(2)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工程目录中找到</a:t>
            </a:r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文件夹，将其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粘贴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到学号文件夹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(3)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将学号文件夹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压缩</a:t>
            </a:r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提交压缩文件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到网站的作业提交处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55577" y="2780928"/>
            <a:ext cx="4104455" cy="3456384"/>
            <a:chOff x="755577" y="2996952"/>
            <a:chExt cx="4104455" cy="3456384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951" b="20305"/>
            <a:stretch/>
          </p:blipFill>
          <p:spPr bwMode="auto">
            <a:xfrm>
              <a:off x="755577" y="2996952"/>
              <a:ext cx="2160240" cy="3456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145" b="14651"/>
            <a:stretch/>
          </p:blipFill>
          <p:spPr bwMode="auto">
            <a:xfrm>
              <a:off x="3107849" y="2996952"/>
              <a:ext cx="1752183" cy="3456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1086120" y="3890384"/>
              <a:ext cx="576064" cy="25869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331640" y="5958348"/>
              <a:ext cx="1368152" cy="2069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563888" y="4243936"/>
              <a:ext cx="720080" cy="2160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095720" y="2852936"/>
            <a:ext cx="3168352" cy="1204472"/>
            <a:chOff x="5095720" y="2996952"/>
            <a:chExt cx="3168352" cy="1204472"/>
          </a:xfrm>
        </p:grpSpPr>
        <p:pic>
          <p:nvPicPr>
            <p:cNvPr id="9" name="图片 8" descr="屏幕剪辑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5720" y="2996952"/>
              <a:ext cx="3168352" cy="1204472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7020272" y="3767384"/>
              <a:ext cx="648072" cy="13617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</p:grpSp>
      <p:sp>
        <p:nvSpPr>
          <p:cNvPr id="16" name="文本框 10">
            <a:extLst>
              <a:ext uri="{FF2B5EF4-FFF2-40B4-BE49-F238E27FC236}">
                <a16:creationId xmlns:a16="http://schemas.microsoft.com/office/drawing/2014/main" xmlns="" id="{666455DD-A62B-4CB5-9BC4-1860579999EE}"/>
              </a:ext>
            </a:extLst>
          </p:cNvPr>
          <p:cNvSpPr txBox="1"/>
          <p:nvPr/>
        </p:nvSpPr>
        <p:spPr>
          <a:xfrm>
            <a:off x="5004048" y="4221088"/>
            <a:ext cx="3744416" cy="20882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打开</a:t>
            </a:r>
            <a:r>
              <a:rPr lang="en-US" altLang="zh-CN" b="1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</a:t>
            </a:r>
            <a:r>
              <a:rPr lang="en-US" altLang="zh-CN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</a:t>
            </a:r>
            <a:r>
              <a:rPr lang="en-US" altLang="zh-CN" b="1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layout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itchFamily="2" charset="2"/>
              </a:rPr>
              <a:t>目录，左键选择任意一个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布局文件，点击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右键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，选择</a:t>
            </a:r>
            <a:r>
              <a:rPr lang="en-US" altLang="zh-CN" b="1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FilePath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打开目录；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打开其所在目录，将其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复制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粘贴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到学号文件夹。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标题 1"/>
          <p:cNvSpPr txBox="1">
            <a:spLocks/>
          </p:cNvSpPr>
          <p:nvPr/>
        </p:nvSpPr>
        <p:spPr>
          <a:xfrm>
            <a:off x="212608" y="332581"/>
            <a:ext cx="8050088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zh-CN" altLang="en-US" sz="28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作业提交步骤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430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0">
            <a:extLst>
              <a:ext uri="{FF2B5EF4-FFF2-40B4-BE49-F238E27FC236}">
                <a16:creationId xmlns:a16="http://schemas.microsoft.com/office/drawing/2014/main" xmlns="" id="{666455DD-A62B-4CB5-9BC4-1860579999EE}"/>
              </a:ext>
            </a:extLst>
          </p:cNvPr>
          <p:cNvSpPr txBox="1"/>
          <p:nvPr/>
        </p:nvSpPr>
        <p:spPr>
          <a:xfrm>
            <a:off x="1763688" y="5301208"/>
            <a:ext cx="5526469" cy="14847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5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String.xml</a:t>
            </a:r>
            <a:r>
              <a:rPr lang="zh-CN" altLang="en-US" sz="15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文件内容：</a:t>
            </a:r>
            <a:endParaRPr lang="en-US" altLang="zh-CN" sz="15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500" dirty="0" smtClean="0"/>
              <a:t>&lt;</a:t>
            </a:r>
            <a:r>
              <a:rPr lang="en-US" altLang="zh-CN" sz="1500" b="1" dirty="0" smtClean="0">
                <a:solidFill>
                  <a:srgbClr val="000080"/>
                </a:solidFill>
              </a:rPr>
              <a:t>resources</a:t>
            </a:r>
            <a:r>
              <a:rPr lang="en-US" altLang="zh-CN" sz="1500" dirty="0" smtClean="0"/>
              <a:t>&gt;</a:t>
            </a:r>
            <a:br>
              <a:rPr lang="en-US" altLang="zh-CN" sz="1500" dirty="0" smtClean="0"/>
            </a:br>
            <a:r>
              <a:rPr lang="en-US" altLang="zh-CN" sz="1500" dirty="0" smtClean="0"/>
              <a:t>    &lt;</a:t>
            </a:r>
            <a:r>
              <a:rPr lang="en-US" altLang="zh-CN" sz="1500" b="1" dirty="0" smtClean="0">
                <a:solidFill>
                  <a:srgbClr val="000080"/>
                </a:solidFill>
              </a:rPr>
              <a:t>string </a:t>
            </a:r>
            <a:r>
              <a:rPr lang="en-US" altLang="zh-CN" sz="1500" b="1" dirty="0" smtClean="0">
                <a:solidFill>
                  <a:srgbClr val="0000FF"/>
                </a:solidFill>
              </a:rPr>
              <a:t>name=</a:t>
            </a:r>
            <a:r>
              <a:rPr lang="en-US" altLang="zh-CN" sz="1500" b="1" dirty="0" smtClean="0">
                <a:solidFill>
                  <a:srgbClr val="008000"/>
                </a:solidFill>
              </a:rPr>
              <a:t>"</a:t>
            </a:r>
            <a:r>
              <a:rPr lang="en-US" altLang="zh-CN" sz="1500" b="1" dirty="0" err="1" smtClean="0">
                <a:solidFill>
                  <a:srgbClr val="008000"/>
                </a:solidFill>
              </a:rPr>
              <a:t>app_name</a:t>
            </a:r>
            <a:r>
              <a:rPr lang="en-US" altLang="zh-CN" sz="1500" b="1" dirty="0" smtClean="0">
                <a:solidFill>
                  <a:srgbClr val="008000"/>
                </a:solidFill>
              </a:rPr>
              <a:t>"</a:t>
            </a:r>
            <a:r>
              <a:rPr lang="en-US" altLang="zh-CN" sz="1500" dirty="0" smtClean="0"/>
              <a:t>&gt;</a:t>
            </a:r>
            <a:r>
              <a:rPr lang="en-US" altLang="zh-CN" sz="1500" dirty="0" err="1" smtClean="0"/>
              <a:t>MyFirstApp</a:t>
            </a:r>
            <a:r>
              <a:rPr lang="en-US" altLang="zh-CN" sz="1500" dirty="0" smtClean="0"/>
              <a:t>&lt;/</a:t>
            </a:r>
            <a:r>
              <a:rPr lang="en-US" altLang="zh-CN" sz="1500" b="1" dirty="0" smtClean="0">
                <a:solidFill>
                  <a:srgbClr val="000080"/>
                </a:solidFill>
              </a:rPr>
              <a:t>string</a:t>
            </a:r>
            <a:r>
              <a:rPr lang="en-US" altLang="zh-CN" sz="1500" dirty="0" smtClean="0"/>
              <a:t>&gt;</a:t>
            </a:r>
            <a:br>
              <a:rPr lang="en-US" altLang="zh-CN" sz="1500" dirty="0" smtClean="0"/>
            </a:br>
            <a:r>
              <a:rPr lang="en-US" altLang="zh-CN" sz="1500" dirty="0" smtClean="0"/>
              <a:t>&lt;/</a:t>
            </a:r>
            <a:r>
              <a:rPr lang="en-US" altLang="zh-CN" sz="1500" b="1" dirty="0" smtClean="0">
                <a:solidFill>
                  <a:srgbClr val="000080"/>
                </a:solidFill>
              </a:rPr>
              <a:t>resources</a:t>
            </a:r>
            <a:r>
              <a:rPr lang="en-US" altLang="zh-CN" sz="1500" dirty="0" smtClean="0"/>
              <a:t>&gt;</a:t>
            </a:r>
            <a:endParaRPr lang="zh-CN" altLang="en-US" sz="1500" b="1" dirty="0">
              <a:solidFill>
                <a:srgbClr val="FF0000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835697" y="1399595"/>
            <a:ext cx="5616623" cy="3829605"/>
            <a:chOff x="827585" y="1399595"/>
            <a:chExt cx="5616623" cy="3829605"/>
          </a:xfrm>
        </p:grpSpPr>
        <p:pic>
          <p:nvPicPr>
            <p:cNvPr id="3" name="图片 2" descr="屏幕剪辑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779" y="1401012"/>
              <a:ext cx="5582429" cy="382818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827585" y="1399595"/>
              <a:ext cx="1656183" cy="22041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763688" y="2933736"/>
              <a:ext cx="2376264" cy="24117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</p:grpSp>
      <p:sp>
        <p:nvSpPr>
          <p:cNvPr id="9" name="标题 1"/>
          <p:cNvSpPr txBox="1">
            <a:spLocks/>
          </p:cNvSpPr>
          <p:nvPr/>
        </p:nvSpPr>
        <p:spPr>
          <a:xfrm>
            <a:off x="212608" y="332581"/>
            <a:ext cx="8050088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设置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名称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858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99592" y="1821297"/>
            <a:ext cx="7167300" cy="4344007"/>
            <a:chOff x="899592" y="1484784"/>
            <a:chExt cx="7167300" cy="4344007"/>
          </a:xfrm>
        </p:grpSpPr>
        <p:pic>
          <p:nvPicPr>
            <p:cNvPr id="3" name="图片 2" descr="屏幕剪辑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92" y="1484784"/>
              <a:ext cx="6182588" cy="4344007"/>
            </a:xfrm>
            <a:prstGeom prst="rect">
              <a:avLst/>
            </a:prstGeom>
          </p:spPr>
        </p:pic>
        <p:grpSp>
          <p:nvGrpSpPr>
            <p:cNvPr id="11" name="组合 10"/>
            <p:cNvGrpSpPr/>
            <p:nvPr/>
          </p:nvGrpSpPr>
          <p:grpSpPr>
            <a:xfrm>
              <a:off x="1763688" y="3186600"/>
              <a:ext cx="6303204" cy="310325"/>
              <a:chOff x="1763688" y="2989385"/>
              <a:chExt cx="6303204" cy="310325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1763688" y="2996952"/>
                <a:ext cx="2592288" cy="30275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noAutofit/>
              </a:bodyPr>
              <a:lstStyle/>
              <a:p>
                <a:endParaRPr lang="zh-CN" altLang="en-US" dirty="0"/>
              </a:p>
            </p:txBody>
          </p:sp>
          <p:cxnSp>
            <p:nvCxnSpPr>
              <p:cNvPr id="7" name="直接箭头连接符 6"/>
              <p:cNvCxnSpPr>
                <a:stCxn id="4" idx="3"/>
                <a:endCxn id="9" idx="1"/>
              </p:cNvCxnSpPr>
              <p:nvPr/>
            </p:nvCxnSpPr>
            <p:spPr>
              <a:xfrm flipV="1">
                <a:off x="4355976" y="3144548"/>
                <a:ext cx="1310281" cy="378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" name="图片 8" descr="屏幕剪辑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6257" y="2989385"/>
                <a:ext cx="2400635" cy="310325"/>
              </a:xfrm>
              <a:prstGeom prst="rect">
                <a:avLst/>
              </a:prstGeom>
            </p:spPr>
          </p:pic>
        </p:grpSp>
      </p:grpSp>
      <p:sp>
        <p:nvSpPr>
          <p:cNvPr id="8" name="文本框 3">
            <a:extLst>
              <a:ext uri="{FF2B5EF4-FFF2-40B4-BE49-F238E27FC236}">
                <a16:creationId xmlns:a16="http://schemas.microsoft.com/office/drawing/2014/main" xmlns="" id="{9DDCB828-8734-412C-881D-E9C7F4871490}"/>
              </a:ext>
            </a:extLst>
          </p:cNvPr>
          <p:cNvSpPr txBox="1"/>
          <p:nvPr/>
        </p:nvSpPr>
        <p:spPr>
          <a:xfrm>
            <a:off x="212608" y="1228690"/>
            <a:ext cx="7959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修改后，再次打开</a:t>
            </a:r>
            <a:r>
              <a:rPr lang="en-US" altLang="zh-CN" sz="20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AndroidManifest.xml</a:t>
            </a:r>
            <a:r>
              <a:rPr lang="zh-CN" altLang="en-US" sz="20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212608" y="332581"/>
            <a:ext cx="8050088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设置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名称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453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3">
            <a:extLst>
              <a:ext uri="{FF2B5EF4-FFF2-40B4-BE49-F238E27FC236}">
                <a16:creationId xmlns:a16="http://schemas.microsoft.com/office/drawing/2014/main" xmlns="" id="{9DDCB828-8734-412C-881D-E9C7F4871490}"/>
              </a:ext>
            </a:extLst>
          </p:cNvPr>
          <p:cNvSpPr txBox="1"/>
          <p:nvPr/>
        </p:nvSpPr>
        <p:spPr>
          <a:xfrm>
            <a:off x="251520" y="1228690"/>
            <a:ext cx="7920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</a:t>
            </a: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个人真实信息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835696" y="1772816"/>
            <a:ext cx="5184576" cy="3312368"/>
            <a:chOff x="4644008" y="1628800"/>
            <a:chExt cx="4392488" cy="3024336"/>
          </a:xfrm>
        </p:grpSpPr>
        <p:pic>
          <p:nvPicPr>
            <p:cNvPr id="10" name="图片 9" descr="屏幕剪辑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4008" y="1628800"/>
              <a:ext cx="4320480" cy="3024336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004048" y="2996952"/>
              <a:ext cx="1152128" cy="25967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64088" y="3982914"/>
              <a:ext cx="3672408" cy="38218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</p:grpSp>
      <p:sp>
        <p:nvSpPr>
          <p:cNvPr id="8" name="文本框 3">
            <a:extLst>
              <a:ext uri="{FF2B5EF4-FFF2-40B4-BE49-F238E27FC236}">
                <a16:creationId xmlns:a16="http://schemas.microsoft.com/office/drawing/2014/main" xmlns="" id="{9DDCB828-8734-412C-881D-E9C7F4871490}"/>
              </a:ext>
            </a:extLst>
          </p:cNvPr>
          <p:cNvSpPr txBox="1"/>
          <p:nvPr/>
        </p:nvSpPr>
        <p:spPr>
          <a:xfrm>
            <a:off x="899592" y="5157192"/>
            <a:ext cx="7488832" cy="14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常见语法错误：</a:t>
            </a:r>
            <a:endParaRPr lang="en-US" altLang="zh-CN" sz="20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en-US" altLang="zh-CN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）字母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大小写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错误</a:t>
            </a:r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2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标点符号、字母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半角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错误</a:t>
            </a:r>
          </a:p>
        </p:txBody>
      </p:sp>
      <p:sp>
        <p:nvSpPr>
          <p:cNvPr id="13" name="标题 1"/>
          <p:cNvSpPr txBox="1">
            <a:spLocks/>
          </p:cNvSpPr>
          <p:nvPr/>
        </p:nvSpPr>
        <p:spPr>
          <a:xfrm>
            <a:off x="212608" y="332581"/>
            <a:ext cx="8050088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动态设置个人真实信息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212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0">
            <a:extLst>
              <a:ext uri="{FF2B5EF4-FFF2-40B4-BE49-F238E27FC236}">
                <a16:creationId xmlns:a16="http://schemas.microsoft.com/office/drawing/2014/main" xmlns="" id="{666455DD-A62B-4CB5-9BC4-1860579999EE}"/>
              </a:ext>
            </a:extLst>
          </p:cNvPr>
          <p:cNvSpPr txBox="1"/>
          <p:nvPr/>
        </p:nvSpPr>
        <p:spPr>
          <a:xfrm>
            <a:off x="628364" y="1916832"/>
            <a:ext cx="7920880" cy="230425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1"/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" name="文本框 10">
            <a:extLst>
              <a:ext uri="{FF2B5EF4-FFF2-40B4-BE49-F238E27FC236}">
                <a16:creationId xmlns:a16="http://schemas.microsoft.com/office/drawing/2014/main" xmlns="" id="{666455DD-A62B-4CB5-9BC4-1860579999EE}"/>
              </a:ext>
            </a:extLst>
          </p:cNvPr>
          <p:cNvSpPr txBox="1"/>
          <p:nvPr/>
        </p:nvSpPr>
        <p:spPr>
          <a:xfrm>
            <a:off x="971600" y="5085184"/>
            <a:ext cx="7056784" cy="50405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AVD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设备运行项目，进行测试，观察是否实现预期效果</a:t>
            </a:r>
            <a:endParaRPr lang="en-US" altLang="zh-CN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10">
            <a:extLst>
              <a:ext uri="{FF2B5EF4-FFF2-40B4-BE49-F238E27FC236}">
                <a16:creationId xmlns:a16="http://schemas.microsoft.com/office/drawing/2014/main" xmlns="" id="{666455DD-A62B-4CB5-9BC4-1860579999EE}"/>
              </a:ext>
            </a:extLst>
          </p:cNvPr>
          <p:cNvSpPr txBox="1"/>
          <p:nvPr/>
        </p:nvSpPr>
        <p:spPr>
          <a:xfrm>
            <a:off x="212608" y="1268760"/>
            <a:ext cx="8371361" cy="50405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20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运行前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先执行“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Make Project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”做设计和代码的检查，没有问题再</a:t>
            </a:r>
            <a:r>
              <a:rPr lang="zh-CN" altLang="en-US" sz="20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27584" y="2322205"/>
            <a:ext cx="6984776" cy="1826875"/>
            <a:chOff x="1259632" y="2204864"/>
            <a:chExt cx="6136105" cy="146683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892" b="82717"/>
            <a:stretch/>
          </p:blipFill>
          <p:spPr bwMode="auto">
            <a:xfrm>
              <a:off x="1259632" y="2204864"/>
              <a:ext cx="6136105" cy="14668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4427984" y="2420887"/>
              <a:ext cx="1152128" cy="51739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</p:grpSp>
      <p:sp>
        <p:nvSpPr>
          <p:cNvPr id="9" name="标题 1"/>
          <p:cNvSpPr txBox="1">
            <a:spLocks/>
          </p:cNvSpPr>
          <p:nvPr/>
        </p:nvSpPr>
        <p:spPr>
          <a:xfrm>
            <a:off x="212608" y="332581"/>
            <a:ext cx="8050088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运行、测试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316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0">
            <a:extLst>
              <a:ext uri="{FF2B5EF4-FFF2-40B4-BE49-F238E27FC236}">
                <a16:creationId xmlns:a16="http://schemas.microsoft.com/office/drawing/2014/main" xmlns="" id="{666455DD-A62B-4CB5-9BC4-1860579999EE}"/>
              </a:ext>
            </a:extLst>
          </p:cNvPr>
          <p:cNvSpPr txBox="1"/>
          <p:nvPr/>
        </p:nvSpPr>
        <p:spPr>
          <a:xfrm>
            <a:off x="1331640" y="2060848"/>
            <a:ext cx="7185992" cy="316835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lvl="1">
              <a:lnSpc>
                <a:spcPct val="150000"/>
              </a:lnSpc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(1) 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在配置文件中直接修改为新的名称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  <a:p>
            <a:pPr lvl="1">
              <a:lnSpc>
                <a:spcPct val="150000"/>
              </a:lnSpc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AndroidMainfest.xml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中，设置如下</a:t>
            </a:r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en-US" altLang="zh-CN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… …</a:t>
            </a:r>
          </a:p>
          <a:p>
            <a:pPr lvl="2"/>
            <a:r>
              <a:rPr lang="en-US" altLang="zh-CN" sz="1600" b="1" dirty="0" smtClean="0">
                <a:solidFill>
                  <a:srgbClr val="660E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600" b="1" dirty="0" err="1" smtClean="0">
                <a:solidFill>
                  <a:srgbClr val="660E7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en-US" altLang="zh-CN" sz="1600" b="1" dirty="0" err="1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:label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1600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en-US" altLang="zh-CN" sz="1600" b="1" dirty="0" err="1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MySecondApp</a:t>
            </a:r>
            <a:r>
              <a:rPr lang="en-US" altLang="zh-CN" sz="1600" b="1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</a:p>
          <a:p>
            <a:pPr lvl="2"/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… …</a:t>
            </a:r>
          </a:p>
          <a:p>
            <a:pPr lvl="1">
              <a:lnSpc>
                <a:spcPct val="150000"/>
              </a:lnSpc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(2) 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res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目录的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string.xml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中，通过全局配置字符串修改名称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string.xml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文件中，设置如下：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&lt;</a:t>
            </a:r>
            <a:r>
              <a:rPr lang="en-US" altLang="zh-CN" sz="1600" b="1" dirty="0">
                <a:solidFill>
                  <a:srgbClr val="0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string 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name=</a:t>
            </a:r>
            <a:r>
              <a:rPr lang="en-US" altLang="zh-CN" sz="1600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en-US" altLang="zh-CN" sz="1600" b="1" dirty="0" err="1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app_name</a:t>
            </a:r>
            <a:r>
              <a:rPr lang="en-US" altLang="zh-CN" sz="1600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MyFirstApp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&lt;/</a:t>
            </a:r>
            <a:r>
              <a:rPr lang="en-US" altLang="zh-CN" sz="1600" b="1" dirty="0">
                <a:solidFill>
                  <a:srgbClr val="000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string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</a:p>
          <a:p>
            <a:pPr marL="0" lvl="2">
              <a:lnSpc>
                <a:spcPct val="150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运行项目，进行测试，观察程序名称显示，为什么如此显示</a:t>
            </a:r>
            <a:r>
              <a:rPr lang="zh-CN" altLang="en-US" sz="20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1600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2">
              <a:lnSpc>
                <a:spcPct val="150000"/>
              </a:lnSpc>
            </a:pPr>
            <a:endParaRPr lang="en-US" altLang="zh-CN" sz="1600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10">
            <a:extLst>
              <a:ext uri="{FF2B5EF4-FFF2-40B4-BE49-F238E27FC236}">
                <a16:creationId xmlns:a16="http://schemas.microsoft.com/office/drawing/2014/main" xmlns="" id="{666455DD-A62B-4CB5-9BC4-1860579999EE}"/>
              </a:ext>
            </a:extLst>
          </p:cNvPr>
          <p:cNvSpPr txBox="1"/>
          <p:nvPr/>
        </p:nvSpPr>
        <p:spPr>
          <a:xfrm>
            <a:off x="1187624" y="5373216"/>
            <a:ext cx="6696744" cy="10801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>
            <a:noAutofit/>
          </a:bodyPr>
          <a:lstStyle/>
          <a:p>
            <a:pPr marL="0" lvl="2"/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(1)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程序名称为“我的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App”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，需要如何修改代码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2"/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2"/>
            <a:r>
              <a:rPr lang="en-US" altLang="zh-CN" sz="20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(2) </a:t>
            </a:r>
            <a:r>
              <a:rPr lang="zh-CN" altLang="en-US" sz="20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要求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的有两种方法，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请思考哪一种方法更合适。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10">
            <a:extLst>
              <a:ext uri="{FF2B5EF4-FFF2-40B4-BE49-F238E27FC236}">
                <a16:creationId xmlns:a16="http://schemas.microsoft.com/office/drawing/2014/main" xmlns="" id="{666455DD-A62B-4CB5-9BC4-1860579999EE}"/>
              </a:ext>
            </a:extLst>
          </p:cNvPr>
          <p:cNvSpPr txBox="1"/>
          <p:nvPr/>
        </p:nvSpPr>
        <p:spPr>
          <a:xfrm>
            <a:off x="2051720" y="1512435"/>
            <a:ext cx="4320480" cy="50405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CN" sz="20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程序名称的</a:t>
            </a:r>
            <a:r>
              <a:rPr lang="zh-CN" altLang="en-US" sz="20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修改，有两种方法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爆炸形 1 6"/>
          <p:cNvSpPr/>
          <p:nvPr/>
        </p:nvSpPr>
        <p:spPr>
          <a:xfrm>
            <a:off x="35496" y="1268760"/>
            <a:ext cx="1852400" cy="1015663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212608" y="332581"/>
            <a:ext cx="8050088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问题思考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398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>
            <p:custDataLst>
              <p:tags r:id="rId1"/>
            </p:custDataLst>
          </p:nvPr>
        </p:nvSpPr>
        <p:spPr>
          <a:xfrm>
            <a:off x="1371919" y="3440613"/>
            <a:ext cx="751809" cy="49244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3200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</a:t>
            </a:r>
            <a:endParaRPr lang="zh-CN" altLang="en-US" sz="3200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矩形 26"/>
          <p:cNvSpPr/>
          <p:nvPr>
            <p:custDataLst>
              <p:tags r:id="rId2"/>
            </p:custDataLst>
          </p:nvPr>
        </p:nvSpPr>
        <p:spPr>
          <a:xfrm>
            <a:off x="3491880" y="3068960"/>
            <a:ext cx="5652120" cy="920059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41663" rIns="949063" anchor="ctr"/>
          <a:lstStyle/>
          <a:p>
            <a:pPr>
              <a:lnSpc>
                <a:spcPct val="130000"/>
              </a:lnSpc>
              <a:defRPr/>
            </a:pPr>
            <a:endParaRPr lang="zh-CN" altLang="en-US" sz="1475" kern="0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文本框 1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206526" y="2924944"/>
            <a:ext cx="1141338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8000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8000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标题 5"/>
          <p:cNvSpPr txBox="1"/>
          <p:nvPr>
            <p:custDataLst>
              <p:tags r:id="rId4"/>
            </p:custDataLst>
          </p:nvPr>
        </p:nvSpPr>
        <p:spPr>
          <a:xfrm>
            <a:off x="3707904" y="3345842"/>
            <a:ext cx="5436096" cy="443198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Android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简介及开发环境配置</a:t>
            </a:r>
          </a:p>
        </p:txBody>
      </p:sp>
      <p:sp>
        <p:nvSpPr>
          <p:cNvPr id="36" name="标题 1"/>
          <p:cNvSpPr txBox="1">
            <a:spLocks/>
          </p:cNvSpPr>
          <p:nvPr/>
        </p:nvSpPr>
        <p:spPr>
          <a:xfrm>
            <a:off x="212608" y="332581"/>
            <a:ext cx="8050088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章节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281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915816" y="1412776"/>
            <a:ext cx="5184576" cy="1083074"/>
            <a:chOff x="1292453" y="1844993"/>
            <a:chExt cx="3120861" cy="957531"/>
          </a:xfrm>
        </p:grpSpPr>
        <p:sp>
          <p:nvSpPr>
            <p:cNvPr id="33" name="TextBox 32"/>
            <p:cNvSpPr txBox="1"/>
            <p:nvPr/>
          </p:nvSpPr>
          <p:spPr>
            <a:xfrm>
              <a:off x="1292453" y="1844993"/>
              <a:ext cx="2800350" cy="367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100" b="1" dirty="0" smtClean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sym typeface="思源黑体 Normal" panose="020B0400000000000000" pitchFamily="34" charset="-122"/>
                </a:rPr>
                <a:t>01 </a:t>
              </a:r>
              <a:r>
                <a:rPr lang="zh-CN" altLang="en-US" sz="2100" b="1" dirty="0" smtClean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sym typeface="思源黑体 Normal" panose="020B0400000000000000" pitchFamily="34" charset="-122"/>
                </a:rPr>
                <a:t>代码</a:t>
              </a:r>
              <a:r>
                <a:rPr lang="zh-CN" altLang="en-US" sz="21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sym typeface="思源黑体 Normal" panose="020B0400000000000000" pitchFamily="34" charset="-122"/>
                </a:rPr>
                <a:t>开源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621523" y="2149481"/>
              <a:ext cx="2791791" cy="653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b="1" spc="-1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  <a:sym typeface="思源黑体 Normal" panose="020B0400000000000000" pitchFamily="34" charset="-122"/>
                </a:rPr>
                <a:t>Google</a:t>
              </a:r>
              <a:r>
                <a:rPr lang="zh-CN" altLang="en-US" sz="1400" b="1" spc="-1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  <a:sym typeface="思源黑体 Normal" panose="020B0400000000000000" pitchFamily="34" charset="-122"/>
                </a:rPr>
                <a:t>开发维护的移动</a:t>
              </a:r>
              <a:r>
                <a:rPr lang="zh-CN" altLang="en-US" sz="1400" b="1" spc="-13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  <a:sym typeface="思源黑体 Normal" panose="020B0400000000000000" pitchFamily="34" charset="-122"/>
                </a:rPr>
                <a:t>操作系统</a:t>
              </a:r>
              <a:r>
                <a:rPr lang="en-US" altLang="zh-CN" sz="1400" b="1" spc="-13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  <a:sym typeface="思源黑体 Normal" panose="020B0400000000000000" pitchFamily="34" charset="-122"/>
                </a:rPr>
                <a:t> —— 2005</a:t>
              </a:r>
              <a:r>
                <a:rPr lang="zh-CN" altLang="en-US" sz="1400" b="1" spc="-1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  <a:sym typeface="思源黑体 Normal" panose="020B0400000000000000" pitchFamily="34" charset="-122"/>
                </a:rPr>
                <a:t>年收购而</a:t>
              </a:r>
              <a:r>
                <a:rPr lang="zh-CN" altLang="en-US" sz="1400" b="1" spc="-13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  <a:sym typeface="思源黑体 Normal" panose="020B0400000000000000" pitchFamily="34" charset="-122"/>
                </a:rPr>
                <a:t>来</a:t>
              </a:r>
              <a:endParaRPr lang="en-US" altLang="zh-CN" sz="1400" b="1" spc="-13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思源黑体 Normal" panose="020B0400000000000000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b="1" spc="-1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  <a:sym typeface="思源黑体 Normal" panose="020B0400000000000000" pitchFamily="34" charset="-122"/>
                </a:rPr>
                <a:t>基于</a:t>
              </a:r>
              <a:r>
                <a:rPr lang="en-US" altLang="zh-CN" sz="1400" b="1" spc="-1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  <a:sym typeface="思源黑体 Normal" panose="020B0400000000000000" pitchFamily="34" charset="-122"/>
                </a:rPr>
                <a:t>Java</a:t>
              </a:r>
              <a:r>
                <a:rPr lang="zh-CN" altLang="en-US" sz="1400" b="1" spc="-1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  <a:sym typeface="思源黑体 Normal" panose="020B0400000000000000" pitchFamily="34" charset="-122"/>
                </a:rPr>
                <a:t>（开发语言）和</a:t>
              </a:r>
              <a:r>
                <a:rPr lang="en-US" altLang="zh-CN" sz="1400" b="1" spc="-1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  <a:sym typeface="思源黑体 Normal" panose="020B0400000000000000" pitchFamily="34" charset="-122"/>
                </a:rPr>
                <a:t>Linux</a:t>
              </a:r>
              <a:r>
                <a:rPr lang="zh-CN" altLang="en-US" sz="1400" b="1" spc="-1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  <a:sym typeface="思源黑体 Normal" panose="020B0400000000000000" pitchFamily="34" charset="-122"/>
                </a:rPr>
                <a:t>（内核</a:t>
              </a:r>
              <a:r>
                <a:rPr lang="zh-CN" altLang="en-US" sz="1400" b="1" spc="-13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  <a:sym typeface="思源黑体 Normal" panose="020B0400000000000000" pitchFamily="34" charset="-122"/>
                </a:rPr>
                <a:t>）</a:t>
              </a:r>
              <a:endParaRPr lang="zh-CN" altLang="en-US" sz="1400" b="1" spc="-13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思源黑体 Normal" panose="020B0400000000000000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292080" y="4306775"/>
            <a:ext cx="3384376" cy="1046936"/>
            <a:chOff x="1148437" y="1880522"/>
            <a:chExt cx="2944367" cy="847058"/>
          </a:xfrm>
        </p:grpSpPr>
        <p:sp>
          <p:nvSpPr>
            <p:cNvPr id="36" name="TextBox 35"/>
            <p:cNvSpPr txBox="1"/>
            <p:nvPr/>
          </p:nvSpPr>
          <p:spPr>
            <a:xfrm>
              <a:off x="1148437" y="1880522"/>
              <a:ext cx="2944367" cy="3361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100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  <a:sym typeface="思源黑体 Normal" panose="020B0400000000000000" pitchFamily="34" charset="-122"/>
                </a:rPr>
                <a:t>03 </a:t>
              </a:r>
              <a:r>
                <a:rPr lang="zh-CN" altLang="en-US" sz="2100" b="1" dirty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  <a:sym typeface="思源黑体 Normal" panose="020B0400000000000000" pitchFamily="34" charset="-122"/>
                </a:rPr>
                <a:t>用途</a:t>
              </a:r>
              <a:r>
                <a:rPr lang="zh-CN" altLang="en-US" sz="2100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  <a:sym typeface="思源黑体 Normal" panose="020B0400000000000000" pitchFamily="34" charset="-122"/>
                </a:rPr>
                <a:t>广泛</a:t>
              </a:r>
              <a:endParaRPr lang="zh-CN" altLang="en-US" sz="2100" b="1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468126" y="2160756"/>
              <a:ext cx="2624676" cy="566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b="1" spc="-1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  <a:sym typeface="思源黑体 Normal" panose="020B0400000000000000" pitchFamily="34" charset="-122"/>
                </a:rPr>
                <a:t>广泛应用于</a:t>
              </a:r>
              <a:r>
                <a:rPr lang="zh-CN" altLang="en-US" sz="1400" b="1" spc="-13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sym typeface="思源黑体 Normal" panose="020B0400000000000000" pitchFamily="34" charset="-122"/>
                </a:rPr>
                <a:t>手机</a:t>
              </a:r>
              <a:r>
                <a:rPr lang="zh-CN" altLang="en-US" sz="1400" b="1" spc="-1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  <a:sym typeface="思源黑体 Normal" panose="020B0400000000000000" pitchFamily="34" charset="-122"/>
                </a:rPr>
                <a:t>、平板、智能手表、电视等</a:t>
              </a:r>
              <a:r>
                <a:rPr lang="zh-CN" altLang="en-US" sz="1400" b="1" spc="-13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sym typeface="思源黑体 Normal" panose="020B0400000000000000" pitchFamily="34" charset="-122"/>
                </a:rPr>
                <a:t>智能</a:t>
              </a:r>
              <a:r>
                <a:rPr lang="zh-CN" altLang="en-US" sz="1400" b="1" spc="-13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sym typeface="思源黑体 Normal" panose="020B0400000000000000" pitchFamily="34" charset="-122"/>
                </a:rPr>
                <a:t>设备</a:t>
              </a:r>
              <a:endParaRPr lang="zh-CN" altLang="en-US" sz="1400" b="1" spc="-13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思源黑体 Normal" panose="020B0400000000000000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292080" y="2872440"/>
            <a:ext cx="3384374" cy="1060616"/>
            <a:chOff x="1195281" y="310390"/>
            <a:chExt cx="2935042" cy="795463"/>
          </a:xfrm>
        </p:grpSpPr>
        <p:sp>
          <p:nvSpPr>
            <p:cNvPr id="39" name="TextBox 38"/>
            <p:cNvSpPr txBox="1"/>
            <p:nvPr/>
          </p:nvSpPr>
          <p:spPr>
            <a:xfrm>
              <a:off x="1195281" y="310390"/>
              <a:ext cx="2435461" cy="311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100" b="1" dirty="0" smtClean="0">
                  <a:solidFill>
                    <a:schemeClr val="accent2"/>
                  </a:solidFill>
                  <a:latin typeface="微软雅黑" pitchFamily="34" charset="-122"/>
                  <a:ea typeface="微软雅黑" pitchFamily="34" charset="-122"/>
                  <a:sym typeface="思源黑体 Normal" panose="020B0400000000000000" pitchFamily="34" charset="-122"/>
                </a:rPr>
                <a:t>02 </a:t>
              </a:r>
              <a:r>
                <a:rPr lang="zh-CN" altLang="en-US" sz="2100" b="1" dirty="0" smtClean="0">
                  <a:solidFill>
                    <a:schemeClr val="accent2"/>
                  </a:solidFill>
                  <a:latin typeface="微软雅黑" pitchFamily="34" charset="-122"/>
                  <a:ea typeface="微软雅黑" pitchFamily="34" charset="-122"/>
                  <a:sym typeface="思源黑体 Normal" panose="020B0400000000000000" pitchFamily="34" charset="-122"/>
                </a:rPr>
                <a:t>市场占有率高</a:t>
              </a:r>
              <a:endParaRPr lang="zh-CN" altLang="en-US" sz="21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507518" y="580420"/>
              <a:ext cx="2622805" cy="525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b="1" spc="-1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  <a:sym typeface="思源黑体 Normal" panose="020B0400000000000000" pitchFamily="34" charset="-122"/>
                </a:rPr>
                <a:t>排名世界</a:t>
              </a:r>
              <a:r>
                <a:rPr lang="zh-CN" altLang="en-US" sz="1400" b="1" spc="-13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sym typeface="思源黑体 Normal" panose="020B0400000000000000" pitchFamily="34" charset="-122"/>
                </a:rPr>
                <a:t>第一</a:t>
              </a:r>
              <a:r>
                <a:rPr lang="zh-CN" altLang="en-US" sz="1400" b="1" spc="-1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  <a:sym typeface="思源黑体 Normal" panose="020B0400000000000000" pitchFamily="34" charset="-122"/>
                </a:rPr>
                <a:t>的移动</a:t>
              </a:r>
              <a:r>
                <a:rPr lang="zh-CN" altLang="en-US" sz="1400" b="1" spc="-13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  <a:sym typeface="思源黑体 Normal" panose="020B0400000000000000" pitchFamily="34" charset="-122"/>
                </a:rPr>
                <a:t>操作系统   </a:t>
              </a:r>
              <a:r>
                <a:rPr lang="en-US" altLang="zh-CN" sz="1400" b="1" spc="-13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  <a:sym typeface="思源黑体 Normal" panose="020B0400000000000000" pitchFamily="34" charset="-122"/>
                </a:rPr>
                <a:t>72%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400" b="1" spc="-13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  <a:sym typeface="思源黑体 Normal" panose="020B0400000000000000" pitchFamily="34" charset="-122"/>
                </a:rPr>
                <a:t>排名世界</a:t>
              </a:r>
              <a:r>
                <a:rPr lang="zh-CN" altLang="en-US" sz="1400" b="1" spc="-13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sym typeface="思源黑体 Normal" panose="020B0400000000000000" pitchFamily="34" charset="-122"/>
                </a:rPr>
                <a:t>第一</a:t>
              </a:r>
              <a:r>
                <a:rPr lang="zh-CN" altLang="en-US" sz="1400" b="1" spc="-13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  <a:sym typeface="思源黑体 Normal" panose="020B0400000000000000" pitchFamily="34" charset="-122"/>
                </a:rPr>
                <a:t>的操作系统          </a:t>
              </a:r>
              <a:r>
                <a:rPr lang="en-US" altLang="zh-CN" sz="1400" b="1" spc="-13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  <a:sym typeface="思源黑体 Normal" panose="020B0400000000000000" pitchFamily="34" charset="-122"/>
                </a:rPr>
                <a:t>43%</a:t>
              </a:r>
              <a:endParaRPr lang="zh-CN" altLang="en-US" sz="1400" b="1" spc="-13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思源黑体 Normal" panose="020B0400000000000000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2987824" y="5589240"/>
            <a:ext cx="4536504" cy="737450"/>
            <a:chOff x="553519" y="207952"/>
            <a:chExt cx="3810784" cy="553088"/>
          </a:xfrm>
        </p:grpSpPr>
        <p:sp>
          <p:nvSpPr>
            <p:cNvPr id="43" name="TextBox 42"/>
            <p:cNvSpPr txBox="1"/>
            <p:nvPr/>
          </p:nvSpPr>
          <p:spPr>
            <a:xfrm>
              <a:off x="553519" y="207952"/>
              <a:ext cx="2800350" cy="26059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2100" b="1" dirty="0" smtClean="0">
                  <a:solidFill>
                    <a:schemeClr val="accent2"/>
                  </a:solidFill>
                  <a:latin typeface="微软雅黑" pitchFamily="34" charset="-122"/>
                  <a:ea typeface="微软雅黑" pitchFamily="34" charset="-122"/>
                  <a:sym typeface="思源黑体 Normal" panose="020B0400000000000000" pitchFamily="34" charset="-122"/>
                </a:rPr>
                <a:t>04 </a:t>
              </a:r>
              <a:r>
                <a:rPr lang="zh-CN" altLang="en-US" sz="2100" b="1" dirty="0" smtClean="0">
                  <a:solidFill>
                    <a:schemeClr val="accent2"/>
                  </a:solidFill>
                  <a:latin typeface="微软雅黑" pitchFamily="34" charset="-122"/>
                  <a:ea typeface="微软雅黑" pitchFamily="34" charset="-122"/>
                  <a:sym typeface="思源黑体 Normal" panose="020B0400000000000000" pitchFamily="34" charset="-122"/>
                </a:rPr>
                <a:t>应用的数量极其庞大</a:t>
              </a:r>
              <a:endParaRPr lang="zh-CN" altLang="en-US" sz="21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sym typeface="思源黑体 Normal" panose="020B0400000000000000" pitchFamily="34" charset="-122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40128" y="477982"/>
              <a:ext cx="3324175" cy="2830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b="1" spc="-1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  <a:sym typeface="思源黑体 Normal" panose="020B0400000000000000" pitchFamily="34" charset="-122"/>
                </a:rPr>
                <a:t>谷歌商店</a:t>
              </a:r>
              <a:r>
                <a:rPr lang="en-US" altLang="zh-CN" sz="1400" b="1" spc="-1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  <a:sym typeface="思源黑体 Normal" panose="020B0400000000000000" pitchFamily="34" charset="-122"/>
                </a:rPr>
                <a:t>Play Store </a:t>
              </a:r>
              <a:r>
                <a:rPr lang="zh-CN" altLang="en-US" sz="1400" b="1" spc="-1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  <a:sym typeface="思源黑体 Normal" panose="020B0400000000000000" pitchFamily="34" charset="-122"/>
                </a:rPr>
                <a:t>上发布了</a:t>
              </a:r>
              <a:r>
                <a:rPr lang="zh-CN" altLang="en-US" sz="1400" b="1" spc="-13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sym typeface="思源黑体 Normal" panose="020B0400000000000000" pitchFamily="34" charset="-122"/>
                </a:rPr>
                <a:t>数百万</a:t>
              </a:r>
              <a:r>
                <a:rPr lang="zh-CN" altLang="en-US" sz="1400" b="1" spc="-1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  <a:sym typeface="思源黑体 Normal" panose="020B0400000000000000" pitchFamily="34" charset="-122"/>
                </a:rPr>
                <a:t>以上</a:t>
              </a:r>
              <a:r>
                <a:rPr lang="en-US" altLang="zh-CN" sz="1400" b="1" spc="-1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  <a:sym typeface="思源黑体 Normal" panose="020B0400000000000000" pitchFamily="34" charset="-122"/>
                </a:rPr>
                <a:t>apps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2987824" y="3212976"/>
            <a:ext cx="1656184" cy="1565214"/>
            <a:chOff x="3725057" y="3068960"/>
            <a:chExt cx="1915834" cy="1997262"/>
          </a:xfrm>
        </p:grpSpPr>
        <p:grpSp>
          <p:nvGrpSpPr>
            <p:cNvPr id="5" name="组合 4"/>
            <p:cNvGrpSpPr/>
            <p:nvPr/>
          </p:nvGrpSpPr>
          <p:grpSpPr>
            <a:xfrm>
              <a:off x="3725057" y="3068960"/>
              <a:ext cx="1915834" cy="1997262"/>
              <a:chOff x="1572165" y="1993205"/>
              <a:chExt cx="1962102" cy="1738992"/>
            </a:xfrm>
          </p:grpSpPr>
          <p:sp>
            <p:nvSpPr>
              <p:cNvPr id="6" name="Freeform 5"/>
              <p:cNvSpPr/>
              <p:nvPr/>
            </p:nvSpPr>
            <p:spPr bwMode="auto">
              <a:xfrm>
                <a:off x="1572165" y="1993205"/>
                <a:ext cx="1962102" cy="1738992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noFill/>
              <a:ln w="31750">
                <a:solidFill>
                  <a:schemeClr val="bg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  <p:sp>
            <p:nvSpPr>
              <p:cNvPr id="7" name="Freeform 5"/>
              <p:cNvSpPr/>
              <p:nvPr/>
            </p:nvSpPr>
            <p:spPr bwMode="auto">
              <a:xfrm>
                <a:off x="1713040" y="2118061"/>
                <a:ext cx="1680353" cy="148928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chemeClr val="accent3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思源黑体 Normal" panose="020B0400000000000000" pitchFamily="34" charset="-122"/>
                  <a:ea typeface="思源黑体 Normal" panose="020B0400000000000000" pitchFamily="34" charset="-122"/>
                  <a:sym typeface="思源黑体 Normal" panose="020B0400000000000000" pitchFamily="34" charset="-122"/>
                </a:endParaRPr>
              </a:p>
            </p:txBody>
          </p:sp>
        </p:grpSp>
        <p:pic>
          <p:nvPicPr>
            <p:cNvPr id="45" name="图片 44" descr="屏幕剪辑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4136" y="3510840"/>
              <a:ext cx="864096" cy="1048602"/>
            </a:xfrm>
            <a:prstGeom prst="rect">
              <a:avLst/>
            </a:prstGeom>
          </p:spPr>
        </p:pic>
      </p:grpSp>
      <p:sp>
        <p:nvSpPr>
          <p:cNvPr id="47" name="矩形 46">
            <a:extLst>
              <a:ext uri="{FF2B5EF4-FFF2-40B4-BE49-F238E27FC236}">
                <a16:creationId xmlns:a16="http://schemas.microsoft.com/office/drawing/2014/main" xmlns="" id="{2065D57E-B920-45E3-8715-042386E652C1}"/>
              </a:ext>
            </a:extLst>
          </p:cNvPr>
          <p:cNvSpPr/>
          <p:nvPr/>
        </p:nvSpPr>
        <p:spPr>
          <a:xfrm>
            <a:off x="467544" y="1352962"/>
            <a:ext cx="147803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安卓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42757" y="2348880"/>
            <a:ext cx="2126980" cy="3773606"/>
            <a:chOff x="352103" y="2348880"/>
            <a:chExt cx="2448272" cy="4356579"/>
          </a:xfrm>
        </p:grpSpPr>
        <p:pic>
          <p:nvPicPr>
            <p:cNvPr id="48" name="图片 47" descr="屏幕剪辑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6" y="2348880"/>
              <a:ext cx="2376264" cy="4356579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352103" y="5388390"/>
              <a:ext cx="2448272" cy="31857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zh-CN" altLang="en-US" dirty="0"/>
            </a:p>
          </p:txBody>
        </p:sp>
      </p:grpSp>
      <p:sp>
        <p:nvSpPr>
          <p:cNvPr id="25" name="标题 1"/>
          <p:cNvSpPr txBox="1">
            <a:spLocks/>
          </p:cNvSpPr>
          <p:nvPr/>
        </p:nvSpPr>
        <p:spPr>
          <a:xfrm>
            <a:off x="212608" y="332581"/>
            <a:ext cx="8050088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1.1 Android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简介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9" name="图片 48" descr="屏幕剪辑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309482"/>
            <a:ext cx="2126980" cy="119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0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1"/>
          <p:cNvSpPr txBox="1">
            <a:spLocks/>
          </p:cNvSpPr>
          <p:nvPr/>
        </p:nvSpPr>
        <p:spPr>
          <a:xfrm>
            <a:off x="212608" y="332581"/>
            <a:ext cx="8050088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2800" b="1" dirty="0" smtClean="0">
                <a:latin typeface="微软雅黑" pitchFamily="34" charset="-122"/>
                <a:ea typeface="微软雅黑" pitchFamily="34" charset="-122"/>
              </a:rPr>
              <a:t>1.1 Android</a:t>
            </a: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简介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"/>
          <p:cNvSpPr txBox="1"/>
          <p:nvPr/>
        </p:nvSpPr>
        <p:spPr>
          <a:xfrm>
            <a:off x="212608" y="1268760"/>
            <a:ext cx="8679872" cy="20162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 algn="just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互联网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的发展和移动计算的广泛应用使得功能强大、便于使用的各种</a:t>
            </a:r>
            <a:r>
              <a:rPr lang="zh-CN" altLang="en-US" sz="2000" b="1" dirty="0">
                <a:solidFill>
                  <a:srgbClr val="E3453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移动智能终端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在全球得到广泛使用。其中，</a:t>
            </a:r>
            <a:r>
              <a:rPr lang="en-US" altLang="zh-CN" sz="2000" b="1" dirty="0">
                <a:solidFill>
                  <a:srgbClr val="E3453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Android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系统由于其</a:t>
            </a:r>
            <a:r>
              <a:rPr lang="zh-CN" altLang="en-US" sz="2000" b="1" dirty="0">
                <a:solidFill>
                  <a:srgbClr val="E3453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开放特性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而备受关注，其强大的</a:t>
            </a:r>
            <a:r>
              <a:rPr lang="zh-CN" altLang="en-US" sz="2000" b="1" dirty="0">
                <a:solidFill>
                  <a:srgbClr val="E3453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兼容性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b="1" dirty="0">
                <a:solidFill>
                  <a:srgbClr val="E3453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可拓展性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000" b="1" dirty="0">
                <a:solidFill>
                  <a:srgbClr val="E3453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丰富的生态系统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使其成为</a:t>
            </a:r>
            <a:r>
              <a:rPr lang="zh-CN" altLang="en-US" sz="2000" b="1" dirty="0">
                <a:solidFill>
                  <a:srgbClr val="E3453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市场占有率最高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的移动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在移动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智能操作系统市场中处于绝对</a:t>
            </a:r>
            <a:r>
              <a:rPr lang="zh-CN" altLang="en-US" sz="2000" b="1" dirty="0">
                <a:solidFill>
                  <a:srgbClr val="E3453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主导地位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7" name="图表 26"/>
          <p:cNvGraphicFramePr/>
          <p:nvPr>
            <p:extLst>
              <p:ext uri="{D42A27DB-BD31-4B8C-83A1-F6EECF244321}">
                <p14:modId xmlns:p14="http://schemas.microsoft.com/office/powerpoint/2010/main" val="2430846307"/>
              </p:ext>
            </p:extLst>
          </p:nvPr>
        </p:nvGraphicFramePr>
        <p:xfrm>
          <a:off x="4716016" y="3545960"/>
          <a:ext cx="3937418" cy="2808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8" name="图表 27"/>
          <p:cNvGraphicFramePr/>
          <p:nvPr>
            <p:extLst>
              <p:ext uri="{D42A27DB-BD31-4B8C-83A1-F6EECF244321}">
                <p14:modId xmlns:p14="http://schemas.microsoft.com/office/powerpoint/2010/main" val="2066970158"/>
              </p:ext>
            </p:extLst>
          </p:nvPr>
        </p:nvGraphicFramePr>
        <p:xfrm>
          <a:off x="395536" y="3545960"/>
          <a:ext cx="3938339" cy="2808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3932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Rectangle 1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文本框 1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标题 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Rectangle 1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文本框 1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标题 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Rectangle 1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文本框 1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标题 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Rectangle 1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文本框 1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标题 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TextBox 1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波形">
  <a:themeElements>
    <a:clrScheme name="波形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波形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波形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3446</TotalTime>
  <Words>4027</Words>
  <Application>Microsoft Office PowerPoint</Application>
  <PresentationFormat>全屏显示(4:3)</PresentationFormat>
  <Paragraphs>570</Paragraphs>
  <Slides>68</Slides>
  <Notes>10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69" baseType="lpstr">
      <vt:lpstr>波形</vt:lpstr>
      <vt:lpstr>Android程序设计基础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Android程序开发入门</dc:title>
  <dc:creator>ysdx</dc:creator>
  <cp:lastModifiedBy>User</cp:lastModifiedBy>
  <cp:revision>824</cp:revision>
  <dcterms:created xsi:type="dcterms:W3CDTF">2018-04-10T00:37:00Z</dcterms:created>
  <dcterms:modified xsi:type="dcterms:W3CDTF">2023-11-03T04:14:23Z</dcterms:modified>
</cp:coreProperties>
</file>